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 id="2147483722" r:id="rId2"/>
  </p:sldMasterIdLst>
  <p:notesMasterIdLst>
    <p:notesMasterId r:id="rId81"/>
  </p:notesMasterIdLst>
  <p:handoutMasterIdLst>
    <p:handoutMasterId r:id="rId82"/>
  </p:handoutMasterIdLst>
  <p:sldIdLst>
    <p:sldId id="384" r:id="rId3"/>
    <p:sldId id="385" r:id="rId4"/>
    <p:sldId id="386" r:id="rId5"/>
    <p:sldId id="387" r:id="rId6"/>
    <p:sldId id="388" r:id="rId7"/>
    <p:sldId id="389" r:id="rId8"/>
    <p:sldId id="390" r:id="rId9"/>
    <p:sldId id="391" r:id="rId10"/>
    <p:sldId id="392" r:id="rId11"/>
    <p:sldId id="393" r:id="rId12"/>
    <p:sldId id="395" r:id="rId13"/>
    <p:sldId id="396" r:id="rId14"/>
    <p:sldId id="480" r:id="rId15"/>
    <p:sldId id="447" r:id="rId16"/>
    <p:sldId id="397" r:id="rId17"/>
    <p:sldId id="398" r:id="rId18"/>
    <p:sldId id="399" r:id="rId19"/>
    <p:sldId id="400" r:id="rId20"/>
    <p:sldId id="401" r:id="rId21"/>
    <p:sldId id="402" r:id="rId22"/>
    <p:sldId id="403" r:id="rId23"/>
    <p:sldId id="421" r:id="rId24"/>
    <p:sldId id="422" r:id="rId25"/>
    <p:sldId id="423" r:id="rId26"/>
    <p:sldId id="424" r:id="rId27"/>
    <p:sldId id="425" r:id="rId28"/>
    <p:sldId id="481" r:id="rId29"/>
    <p:sldId id="452" r:id="rId30"/>
    <p:sldId id="546" r:id="rId31"/>
    <p:sldId id="547" r:id="rId32"/>
    <p:sldId id="544" r:id="rId33"/>
    <p:sldId id="552" r:id="rId34"/>
    <p:sldId id="545" r:id="rId35"/>
    <p:sldId id="553" r:id="rId36"/>
    <p:sldId id="426" r:id="rId37"/>
    <p:sldId id="548" r:id="rId38"/>
    <p:sldId id="429" r:id="rId39"/>
    <p:sldId id="550" r:id="rId40"/>
    <p:sldId id="549" r:id="rId41"/>
    <p:sldId id="551" r:id="rId42"/>
    <p:sldId id="554" r:id="rId43"/>
    <p:sldId id="432" r:id="rId44"/>
    <p:sldId id="513" r:id="rId45"/>
    <p:sldId id="555" r:id="rId46"/>
    <p:sldId id="558" r:id="rId47"/>
    <p:sldId id="561" r:id="rId48"/>
    <p:sldId id="557" r:id="rId49"/>
    <p:sldId id="404" r:id="rId50"/>
    <p:sldId id="559" r:id="rId51"/>
    <p:sldId id="405" r:id="rId52"/>
    <p:sldId id="406" r:id="rId53"/>
    <p:sldId id="407" r:id="rId54"/>
    <p:sldId id="490" r:id="rId55"/>
    <p:sldId id="560" r:id="rId56"/>
    <p:sldId id="408" r:id="rId57"/>
    <p:sldId id="410" r:id="rId58"/>
    <p:sldId id="437" r:id="rId59"/>
    <p:sldId id="556" r:id="rId60"/>
    <p:sldId id="450" r:id="rId61"/>
    <p:sldId id="436" r:id="rId62"/>
    <p:sldId id="411" r:id="rId63"/>
    <p:sldId id="409" r:id="rId64"/>
    <p:sldId id="414" r:id="rId65"/>
    <p:sldId id="415" r:id="rId66"/>
    <p:sldId id="416" r:id="rId67"/>
    <p:sldId id="420" r:id="rId68"/>
    <p:sldId id="419" r:id="rId69"/>
    <p:sldId id="484" r:id="rId70"/>
    <p:sldId id="451" r:id="rId71"/>
    <p:sldId id="438" r:id="rId72"/>
    <p:sldId id="444" r:id="rId73"/>
    <p:sldId id="445" r:id="rId74"/>
    <p:sldId id="446" r:id="rId75"/>
    <p:sldId id="476" r:id="rId76"/>
    <p:sldId id="477" r:id="rId77"/>
    <p:sldId id="475" r:id="rId78"/>
    <p:sldId id="478" r:id="rId79"/>
    <p:sldId id="485" r:id="rId80"/>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939" autoAdjust="0"/>
  </p:normalViewPr>
  <p:slideViewPr>
    <p:cSldViewPr>
      <p:cViewPr varScale="1">
        <p:scale>
          <a:sx n="141" d="100"/>
          <a:sy n="141" d="100"/>
        </p:scale>
        <p:origin x="24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20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4859A4C-9875-4B42-BF3D-1C5A14F9F2B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E7A258-057A-1F47-A835-7E9E58AEF94B}"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29</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30</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490189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36</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37</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39</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40</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41</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p>
          <a:p>
            <a:pPr eaLnBrk="1" hangingPunct="1"/>
            <a:endParaRPr lang="en-US" dirty="0"/>
          </a:p>
        </p:txBody>
      </p:sp>
    </p:spTree>
    <p:extLst>
      <p:ext uri="{BB962C8B-B14F-4D97-AF65-F5344CB8AC3E}">
        <p14:creationId xmlns:p14="http://schemas.microsoft.com/office/powerpoint/2010/main" val="288506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42</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You now have seen the perplexity metric  which is central to language modeling, since we use it to evaluate LMs from n-grams to the most powerful neural large language models.  And you've learned the concepts of training, dev, and test sets that we'll use for every supervised machine learning NLP algorithm.</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96881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3733834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3066483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48</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50</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figure shows some </a:t>
            </a:r>
            <a:r>
              <a:rPr lang="en-US" sz="1800" dirty="0">
                <a:effectLst/>
                <a:latin typeface="NimbusRomNo9L"/>
              </a:rPr>
              <a:t>random sentences generated from unigram, bigram, trigram, and 4- gram models trained on the works of William Shakespeare.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51</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52</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3634325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9791101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55</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56</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we've seen how to sample from a language model and how this allows us to talk about how well a language model generalizes (or doesn't) from its training data.</a:t>
            </a:r>
          </a:p>
        </p:txBody>
      </p:sp>
    </p:spTree>
    <p:extLst>
      <p:ext uri="{BB962C8B-B14F-4D97-AF65-F5344CB8AC3E}">
        <p14:creationId xmlns:p14="http://schemas.microsoft.com/office/powerpoint/2010/main" val="685864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DFF4099-E1E8-B44C-964A-D22AD92D9128}"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AA3172-9801-5A43-AD54-7F928A431C2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AA3172-9801-5A43-AD54-7F928A431C2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8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91545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41974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593071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6462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979"/>
            <a:ext cx="73914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048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631156"/>
            <a:ext cx="4040188"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631156"/>
            <a:ext cx="4041775"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7310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462645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60672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11856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1/21/24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2132502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50197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970396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543800" cy="742950"/>
          </a:xfrm>
        </p:spPr>
        <p:txBody>
          <a:bodyPr/>
          <a:lstStyle/>
          <a:p>
            <a:r>
              <a:rPr lang="en-US"/>
              <a:t>Click to edit Master title style</a:t>
            </a:r>
          </a:p>
        </p:txBody>
      </p:sp>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3295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68630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810323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8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1/21/24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1/21/24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1/21/24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1/21/24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1/21/24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1/21/24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1/21/24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285750"/>
            <a:ext cx="868944" cy="874802"/>
          </a:xfrm>
          <a:prstGeom prst="rect">
            <a:avLst/>
          </a:prstGeom>
        </p:spPr>
      </p:pic>
      <p:sp>
        <p:nvSpPr>
          <p:cNvPr id="8" name="TextBox 7"/>
          <p:cNvSpPr txBox="1"/>
          <p:nvPr/>
        </p:nvSpPr>
        <p:spPr>
          <a:xfrm>
            <a:off x="76200" y="419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extLst>
      <p:ext uri="{BB962C8B-B14F-4D97-AF65-F5344CB8AC3E}">
        <p14:creationId xmlns:p14="http://schemas.microsoft.com/office/powerpoint/2010/main" val="2633720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11.e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2.e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4.emf"/><Relationship Id="rId5" Type="http://schemas.openxmlformats.org/officeDocument/2006/relationships/oleObject" Target="../embeddings/oleObject10.bin"/><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4.emf"/><Relationship Id="rId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kheafield.com/code/kenl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1.tiff"/></Relationships>
</file>

<file path=ppt/slides/_rels/slide25.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ngrams.googlelabs.com/"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oleObject" Target="../embeddings/oleObject15.bin"/><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32.emf"/><Relationship Id="rId5" Type="http://schemas.openxmlformats.org/officeDocument/2006/relationships/oleObject" Target="../embeddings/oleObject17.bin"/><Relationship Id="rId4" Type="http://schemas.openxmlformats.org/officeDocument/2006/relationships/image" Target="../media/image3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40.emf"/><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18.bin"/><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19.bin"/><Relationship Id="rId1" Type="http://schemas.openxmlformats.org/officeDocument/2006/relationships/slideLayout" Target="../slideLayouts/slideLayout13.xml"/><Relationship Id="rId5" Type="http://schemas.openxmlformats.org/officeDocument/2006/relationships/image" Target="../media/image43.emf"/><Relationship Id="rId4" Type="http://schemas.openxmlformats.org/officeDocument/2006/relationships/oleObject" Target="../embeddings/oleObject20.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44.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a:solidFill>
                <a:srgbClr val="A50021"/>
              </a:solidFill>
              <a:latin typeface="Calibri" charset="0"/>
            </a:endParaRPr>
          </a:p>
          <a:p>
            <a:pPr eaLnBrk="1" hangingPunct="1">
              <a:spcAft>
                <a:spcPts val="600"/>
              </a:spcAft>
            </a:pPr>
            <a:r>
              <a:rPr lang="en-US" sz="3200">
                <a:solidFill>
                  <a:srgbClr val="A50021"/>
                </a:solidFill>
                <a:latin typeface="Calibri" charset="0"/>
              </a:rPr>
              <a:t>Introduction to N-grams</a:t>
            </a:r>
            <a:endParaRPr lang="en-US" sz="3200">
              <a:latin typeface="Calibri" charset="0"/>
            </a:endParaRPr>
          </a:p>
          <a:p>
            <a:pPr eaLnBrk="1" hangingPunct="1"/>
            <a:endParaRPr lang="en-US">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a:xfrm>
            <a:off x="1371600" y="133350"/>
            <a:ext cx="7467600" cy="742950"/>
          </a:xfrm>
        </p:spPr>
        <p:txBody>
          <a:bodyPr/>
          <a:lstStyle/>
          <a:p>
            <a:pPr eaLnBrk="1" hangingPunct="1"/>
            <a:r>
              <a:rPr lang="en-US" dirty="0"/>
              <a:t>Simplest case: Unigram model</a:t>
            </a:r>
          </a:p>
        </p:txBody>
      </p:sp>
      <p:sp>
        <p:nvSpPr>
          <p:cNvPr id="6" name="TextBox 5"/>
          <p:cNvSpPr txBox="1"/>
          <p:nvPr/>
        </p:nvSpPr>
        <p:spPr>
          <a:xfrm>
            <a:off x="685800" y="2792670"/>
            <a:ext cx="8077200" cy="236988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fifth, an, of, futures, the, an, incorporated, a, a, the, inflation, most, dollars, quarter, in, is, mass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thrift, did, eighty, said, hard, 'm, </a:t>
            </a:r>
            <a:r>
              <a:rPr kumimoji="0" lang="en-US" sz="2000" b="0" i="0" u="none" strike="noStrike" kern="1200" cap="none" spc="0" normalizeH="0" baseline="0" noProof="0" dirty="0" err="1">
                <a:ln>
                  <a:noFill/>
                </a:ln>
                <a:solidFill>
                  <a:prstClr val="black"/>
                </a:solidFill>
                <a:effectLst/>
                <a:uLnTx/>
                <a:uFillTx/>
                <a:latin typeface="Courier"/>
                <a:ea typeface="ＭＳ Ｐゴシック" charset="0"/>
                <a:cs typeface="Courier"/>
              </a:rPr>
              <a:t>july</a:t>
            </a: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 bullish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that, or, limited, the</a:t>
            </a:r>
          </a:p>
        </p:txBody>
      </p:sp>
      <p:sp>
        <p:nvSpPr>
          <p:cNvPr id="7" name="TextBox 6"/>
          <p:cNvSpPr txBox="1"/>
          <p:nvPr/>
        </p:nvSpPr>
        <p:spPr>
          <a:xfrm>
            <a:off x="228600" y="2247840"/>
            <a:ext cx="68358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a unigram model</a:t>
            </a:r>
          </a:p>
        </p:txBody>
      </p:sp>
      <p:graphicFrame>
        <p:nvGraphicFramePr>
          <p:cNvPr id="8" name="Object 6"/>
          <p:cNvGraphicFramePr>
            <a:graphicFrameLocks noChangeAspect="1"/>
          </p:cNvGraphicFramePr>
          <p:nvPr/>
        </p:nvGraphicFramePr>
        <p:xfrm>
          <a:off x="1752600" y="1123950"/>
          <a:ext cx="4648200" cy="1047374"/>
        </p:xfrm>
        <a:graphic>
          <a:graphicData uri="http://schemas.openxmlformats.org/presentationml/2006/ole">
            <mc:AlternateContent xmlns:mc="http://schemas.openxmlformats.org/markup-compatibility/2006">
              <mc:Choice xmlns:v="urn:schemas-microsoft-com:vml" Requires="v">
                <p:oleObj name="Equation" r:id="rId4" imgW="1587500" imgH="355600" progId="Equation.3">
                  <p:embed/>
                </p:oleObj>
              </mc:Choice>
              <mc:Fallback>
                <p:oleObj name="Equation" r:id="rId4" imgW="1587500" imgH="355600" progId="Equation.3">
                  <p:embed/>
                  <p:pic>
                    <p:nvPicPr>
                      <p:cNvPr id="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12395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64500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Calibri"/>
              </a:rPr>
              <a:t>Condition on the previous word:</a:t>
            </a: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28600" y="2778026"/>
            <a:ext cx="8610600" cy="230832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texaco</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rose, one, in, this, issue, is, pursuing, growth, in, a, boiler, house, said,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mr.</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gurria</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mexico</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's, motion, control, proposal, without, permission, from, five, hundred, fifty, five, yen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outside, new, car, parking, lot, of, the, agreement, reached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this, would, be, a, record,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november</a:t>
            </a: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nvGraphicFramePr>
        <p:xfrm>
          <a:off x="762000" y="1885950"/>
          <a:ext cx="6745287" cy="596543"/>
        </p:xfrm>
        <a:graphic>
          <a:graphicData uri="http://schemas.openxmlformats.org/presentationml/2006/ole">
            <mc:AlternateContent xmlns:mc="http://schemas.openxmlformats.org/markup-compatibility/2006">
              <mc:Choice xmlns:v="urn:schemas-microsoft-com:vml" Requires="v">
                <p:oleObj name="Equation" r:id="rId4" imgW="2019300" imgH="177800" progId="Equation.3">
                  <p:embed/>
                </p:oleObj>
              </mc:Choice>
              <mc:Fallback>
                <p:oleObj name="Equation" r:id="rId4" imgW="2019300" imgH="17780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885950"/>
                        <a:ext cx="6745287" cy="59654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592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304800" y="1352550"/>
            <a:ext cx="8534400" cy="3657600"/>
          </a:xfrm>
        </p:spPr>
        <p:txBody>
          <a:bodyPr/>
          <a:lstStyle/>
          <a:p>
            <a:r>
              <a:rPr lang="en-US" sz="2800" dirty="0"/>
              <a:t>We can extend to trigrams, 4-grams, 5-grams</a:t>
            </a:r>
          </a:p>
          <a:p>
            <a:r>
              <a:rPr lang="en-US" sz="2800" dirty="0"/>
              <a:t>In general this is an insufficient model of language</a:t>
            </a:r>
          </a:p>
          <a:p>
            <a:pPr lvl="1"/>
            <a:r>
              <a:rPr lang="en-US" sz="2400" dirty="0"/>
              <a:t>because language has </a:t>
            </a:r>
            <a:r>
              <a:rPr lang="en-US" sz="2400" b="1" dirty="0">
                <a:solidFill>
                  <a:srgbClr val="008000"/>
                </a:solidFill>
              </a:rPr>
              <a:t>long-distance dependencies</a:t>
            </a:r>
            <a:r>
              <a:rPr lang="en-US" sz="2400" dirty="0"/>
              <a:t>:</a:t>
            </a:r>
          </a:p>
          <a:p>
            <a:pPr marL="457200" lvl="1" indent="0">
              <a:buNone/>
            </a:pPr>
            <a:endParaRPr lang="en-US" sz="800" dirty="0"/>
          </a:p>
          <a:p>
            <a:pPr marL="457200" lvl="1" indent="0">
              <a:buNone/>
            </a:pPr>
            <a:r>
              <a:rPr lang="en-US" sz="2400" dirty="0"/>
              <a:t>“The computer which I had just put into the machine room on the fifth floor crashed.”</a:t>
            </a:r>
          </a:p>
          <a:p>
            <a:pPr lvl="1"/>
            <a:endParaRPr lang="en-US" sz="800" dirty="0"/>
          </a:p>
          <a:p>
            <a:r>
              <a:rPr lang="en-US" sz="2800" dirty="0"/>
              <a:t>But we can often get away with N-gram models</a:t>
            </a:r>
          </a:p>
        </p:txBody>
      </p:sp>
    </p:spTree>
    <p:extLst>
      <p:ext uri="{BB962C8B-B14F-4D97-AF65-F5344CB8AC3E}">
        <p14:creationId xmlns:p14="http://schemas.microsoft.com/office/powerpoint/2010/main" val="327434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a:solidFill>
                <a:srgbClr val="A50021"/>
              </a:solidFill>
              <a:latin typeface="Calibri" charset="0"/>
            </a:endParaRPr>
          </a:p>
          <a:p>
            <a:pPr eaLnBrk="1" hangingPunct="1">
              <a:spcAft>
                <a:spcPts val="600"/>
              </a:spcAft>
            </a:pPr>
            <a:r>
              <a:rPr lang="en-US" sz="3200">
                <a:solidFill>
                  <a:srgbClr val="A50021"/>
                </a:solidFill>
                <a:latin typeface="Calibri" charset="0"/>
              </a:rPr>
              <a:t>Introduction to N-grams</a:t>
            </a:r>
            <a:endParaRPr lang="en-US" sz="3200">
              <a:latin typeface="Calibri" charset="0"/>
            </a:endParaRPr>
          </a:p>
          <a:p>
            <a:pPr eaLnBrk="1" hangingPunct="1"/>
            <a:endParaRPr lang="en-US">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381786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391742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nvGraphicFramePr>
        <p:xfrm>
          <a:off x="1752600" y="1986333"/>
          <a:ext cx="5410200" cy="1253754"/>
        </p:xfrm>
        <a:graphic>
          <a:graphicData uri="http://schemas.openxmlformats.org/presentationml/2006/ole">
            <mc:AlternateContent xmlns:mc="http://schemas.openxmlformats.org/markup-compatibility/2006">
              <mc:Choice xmlns:v="urn:schemas-microsoft-com:vml" Requires="v">
                <p:oleObj name="Equation" r:id="rId3" imgW="1752600" imgH="406400" progId="Equation.3">
                  <p:embed/>
                </p:oleObj>
              </mc:Choice>
              <mc:Fallback>
                <p:oleObj name="Equation" r:id="rId3" imgW="1752600" imgH="406400" progId="Equation.3">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86333"/>
                        <a:ext cx="5410200" cy="1253754"/>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2109964" y="3815133"/>
          <a:ext cx="4587816" cy="1253754"/>
        </p:xfrm>
        <a:graphic>
          <a:graphicData uri="http://schemas.openxmlformats.org/presentationml/2006/ole">
            <mc:AlternateContent xmlns:mc="http://schemas.openxmlformats.org/markup-compatibility/2006">
              <mc:Choice xmlns:v="urn:schemas-microsoft-com:vml" Requires="v">
                <p:oleObj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964" y="3815133"/>
                        <a:ext cx="4587816" cy="125375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2695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205978"/>
            <a:ext cx="7391400" cy="689372"/>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3886200" y="1352550"/>
            <a:ext cx="5410200" cy="1524000"/>
          </a:xfrm>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152400" y="1553694"/>
          <a:ext cx="3429000" cy="937073"/>
        </p:xfrm>
        <a:graphic>
          <a:graphicData uri="http://schemas.openxmlformats.org/presentationml/2006/ole">
            <mc:AlternateContent xmlns:mc="http://schemas.openxmlformats.org/markup-compatibility/2006">
              <mc:Choice xmlns:v="urn:schemas-microsoft-com:vml" Requires="v">
                <p:oleObj name="Equation" r:id="rId4" imgW="1485900" imgH="406400" progId="Equation.3">
                  <p:embed/>
                </p:oleObj>
              </mc:Choice>
              <mc:Fallback>
                <p:oleObj name="Equation" r:id="rId4" imgW="1485900" imgH="4064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53694"/>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85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371600" y="361950"/>
            <a:ext cx="7467600" cy="742950"/>
          </a:xfrm>
        </p:spPr>
        <p:txBody>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304800" y="1676400"/>
            <a:ext cx="8686800" cy="3333750"/>
          </a:xfrm>
        </p:spPr>
        <p:txBody>
          <a:bodyPr/>
          <a:lstStyle/>
          <a:p>
            <a:pPr eaLnBrk="1" hangingPunct="1"/>
            <a:r>
              <a:rPr lang="en-US" sz="2500" dirty="0">
                <a:solidFill>
                  <a:srgbClr val="330099"/>
                </a:solidFill>
                <a:latin typeface="Calibri" charset="0"/>
              </a:rPr>
              <a:t>can you tell me about any good </a:t>
            </a:r>
            <a:r>
              <a:rPr lang="en-US" sz="2500" dirty="0" err="1">
                <a:solidFill>
                  <a:srgbClr val="330099"/>
                </a:solidFill>
                <a:latin typeface="Calibri" charset="0"/>
              </a:rPr>
              <a:t>cantonese</a:t>
            </a:r>
            <a:r>
              <a:rPr lang="en-US" sz="2500" dirty="0">
                <a:solidFill>
                  <a:srgbClr val="330099"/>
                </a:solidFill>
                <a:latin typeface="Calibri" charset="0"/>
              </a:rPr>
              <a:t> restaurants close by</a:t>
            </a:r>
          </a:p>
          <a:p>
            <a:pPr eaLnBrk="1" hangingPunct="1"/>
            <a:r>
              <a:rPr lang="en-US" sz="2500" dirty="0">
                <a:solidFill>
                  <a:srgbClr val="330099"/>
                </a:solidFill>
                <a:latin typeface="Calibri" charset="0"/>
              </a:rPr>
              <a:t>mid priced </a:t>
            </a:r>
            <a:r>
              <a:rPr lang="en-US" sz="2500" dirty="0" err="1">
                <a:solidFill>
                  <a:srgbClr val="330099"/>
                </a:solidFill>
                <a:latin typeface="Calibri" charset="0"/>
              </a:rPr>
              <a:t>thai</a:t>
            </a:r>
            <a:r>
              <a:rPr lang="en-US" sz="2500" dirty="0">
                <a:solidFill>
                  <a:srgbClr val="330099"/>
                </a:solidFill>
                <a:latin typeface="Calibri" charset="0"/>
              </a:rPr>
              <a:t> food is what </a:t>
            </a:r>
            <a:r>
              <a:rPr lang="en-US" sz="2500" dirty="0" err="1">
                <a:solidFill>
                  <a:srgbClr val="330099"/>
                </a:solidFill>
                <a:latin typeface="Calibri" charset="0"/>
              </a:rPr>
              <a:t>i’m</a:t>
            </a:r>
            <a:r>
              <a:rPr lang="en-US" sz="2500" dirty="0">
                <a:solidFill>
                  <a:srgbClr val="330099"/>
                </a:solidFill>
                <a:latin typeface="Calibri" charset="0"/>
              </a:rPr>
              <a:t> looking for</a:t>
            </a:r>
          </a:p>
          <a:p>
            <a:pPr eaLnBrk="1" hangingPunct="1"/>
            <a:r>
              <a:rPr lang="en-US" sz="2500" dirty="0">
                <a:solidFill>
                  <a:srgbClr val="330099"/>
                </a:solidFill>
                <a:latin typeface="Calibri" charset="0"/>
              </a:rPr>
              <a:t>tell me about chez </a:t>
            </a:r>
            <a:r>
              <a:rPr lang="en-US" sz="2500" dirty="0" err="1">
                <a:solidFill>
                  <a:srgbClr val="330099"/>
                </a:solidFill>
                <a:latin typeface="Calibri" charset="0"/>
              </a:rPr>
              <a:t>panisse</a:t>
            </a:r>
            <a:endParaRPr lang="en-US" sz="2500" dirty="0">
              <a:solidFill>
                <a:srgbClr val="330099"/>
              </a:solidFill>
              <a:latin typeface="Calibri" charset="0"/>
            </a:endParaRPr>
          </a:p>
          <a:p>
            <a:pPr eaLnBrk="1" hangingPunct="1"/>
            <a:r>
              <a:rPr lang="en-US" sz="2500" dirty="0">
                <a:solidFill>
                  <a:srgbClr val="330099"/>
                </a:solidFill>
                <a:latin typeface="Calibri" charset="0"/>
              </a:rPr>
              <a:t>can you give me a listing of the kinds of food that are available</a:t>
            </a:r>
          </a:p>
          <a:p>
            <a:pPr eaLnBrk="1" hangingPunct="1"/>
            <a:r>
              <a:rPr lang="en-US" sz="2500" dirty="0" err="1">
                <a:solidFill>
                  <a:srgbClr val="330099"/>
                </a:solidFill>
                <a:latin typeface="Calibri" charset="0"/>
              </a:rPr>
              <a:t>i’m</a:t>
            </a:r>
            <a:r>
              <a:rPr lang="en-US" sz="2500" dirty="0">
                <a:solidFill>
                  <a:srgbClr val="330099"/>
                </a:solidFill>
                <a:latin typeface="Calibri" charset="0"/>
              </a:rPr>
              <a:t> looking for a good place to eat breakfast</a:t>
            </a:r>
          </a:p>
          <a:p>
            <a:pPr eaLnBrk="1" hangingPunct="1"/>
            <a:r>
              <a:rPr lang="en-US" sz="2500" dirty="0">
                <a:solidFill>
                  <a:srgbClr val="330099"/>
                </a:solidFill>
                <a:latin typeface="Calibri" charset="0"/>
              </a:rPr>
              <a:t>when is </a:t>
            </a:r>
            <a:r>
              <a:rPr lang="en-US" sz="2500" dirty="0" err="1">
                <a:solidFill>
                  <a:srgbClr val="330099"/>
                </a:solidFill>
                <a:latin typeface="Calibri" charset="0"/>
              </a:rPr>
              <a:t>caffe</a:t>
            </a:r>
            <a:r>
              <a:rPr lang="en-US" sz="2500" dirty="0">
                <a:solidFill>
                  <a:srgbClr val="330099"/>
                </a:solidFill>
                <a:latin typeface="Calibri" charset="0"/>
              </a:rPr>
              <a:t> </a:t>
            </a:r>
            <a:r>
              <a:rPr lang="en-US" sz="2500" dirty="0" err="1">
                <a:solidFill>
                  <a:srgbClr val="330099"/>
                </a:solidFill>
                <a:latin typeface="Calibri" charset="0"/>
              </a:rPr>
              <a:t>venezia</a:t>
            </a:r>
            <a:r>
              <a:rPr lang="en-US" sz="2500" dirty="0">
                <a:solidFill>
                  <a:srgbClr val="330099"/>
                </a:solidFill>
                <a:latin typeface="Calibri" charset="0"/>
              </a:rPr>
              <a:t> open during the day</a:t>
            </a:r>
            <a:endParaRPr lang="en-US" sz="2500" dirty="0">
              <a:solidFill>
                <a:srgbClr val="330099"/>
              </a:solidFill>
              <a:latin typeface="Verdana" charset="0"/>
            </a:endParaRPr>
          </a:p>
        </p:txBody>
      </p:sp>
    </p:spTree>
    <p:extLst>
      <p:ext uri="{BB962C8B-B14F-4D97-AF65-F5344CB8AC3E}">
        <p14:creationId xmlns:p14="http://schemas.microsoft.com/office/powerpoint/2010/main" val="272775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371600" y="228600"/>
            <a:ext cx="7467600" cy="742950"/>
          </a:xfrm>
        </p:spPr>
        <p:txBody>
          <a:bodyPr/>
          <a:lstStyle/>
          <a:p>
            <a:pPr eaLnBrk="1" hangingPunct="1"/>
            <a:r>
              <a:rPr lang="en-US" dirty="0"/>
              <a:t>Raw bigram counts</a:t>
            </a:r>
          </a:p>
        </p:txBody>
      </p:sp>
      <p:sp>
        <p:nvSpPr>
          <p:cNvPr id="88067" name="Rectangle 3"/>
          <p:cNvSpPr>
            <a:spLocks noGrp="1" noChangeArrowheads="1"/>
          </p:cNvSpPr>
          <p:nvPr>
            <p:ph sz="quarter" idx="1"/>
          </p:nvPr>
        </p:nvSpPr>
        <p:spPr>
          <a:xfrm>
            <a:off x="304800" y="1276350"/>
            <a:ext cx="8534400" cy="3333750"/>
          </a:xfrm>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76200" y="1755775"/>
            <a:ext cx="9067800" cy="3254375"/>
          </a:xfrm>
          <a:prstGeom prst="rect">
            <a:avLst/>
          </a:prstGeom>
          <a:noFill/>
          <a:ln w="9525">
            <a:noFill/>
            <a:miter lim="800000"/>
            <a:headEnd/>
            <a:tailEnd/>
          </a:ln>
        </p:spPr>
      </p:pic>
    </p:spTree>
    <p:extLst>
      <p:ext uri="{BB962C8B-B14F-4D97-AF65-F5344CB8AC3E}">
        <p14:creationId xmlns:p14="http://schemas.microsoft.com/office/powerpoint/2010/main" val="3757811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sz="quarter"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1905000" y="1733550"/>
            <a:ext cx="6718300" cy="617854"/>
          </a:xfrm>
          <a:prstGeom prst="rect">
            <a:avLst/>
          </a:prstGeom>
          <a:noFill/>
          <a:ln w="9525">
            <a:noFill/>
            <a:miter lim="800000"/>
            <a:headEnd/>
            <a:tailEnd/>
          </a:ln>
        </p:spPr>
      </p:pic>
    </p:spTree>
    <p:extLst>
      <p:ext uri="{BB962C8B-B14F-4D97-AF65-F5344CB8AC3E}">
        <p14:creationId xmlns:p14="http://schemas.microsoft.com/office/powerpoint/2010/main" val="311399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611349" y="1352550"/>
            <a:ext cx="8534400" cy="3790950"/>
          </a:xfrm>
        </p:spPr>
        <p:txBody>
          <a:bodyPr/>
          <a:lstStyle/>
          <a:p>
            <a:r>
              <a:rPr lang="en-US" sz="2800" dirty="0"/>
              <a:t>Today’s goal: assign a probability to a sentence</a:t>
            </a:r>
          </a:p>
          <a:p>
            <a:pPr lvl="3"/>
            <a:r>
              <a:rPr lang="en-US" sz="2400" dirty="0"/>
              <a:t>Machine Translation:</a:t>
            </a:r>
          </a:p>
          <a:p>
            <a:pPr lvl="4"/>
            <a:r>
              <a:rPr lang="en-US" sz="2000" dirty="0"/>
              <a:t>P(</a:t>
            </a:r>
            <a:r>
              <a:rPr lang="en-US" sz="2000" b="1" dirty="0"/>
              <a:t>high </a:t>
            </a:r>
            <a:r>
              <a:rPr lang="en-US" sz="2000" dirty="0"/>
              <a:t>winds </a:t>
            </a:r>
            <a:r>
              <a:rPr lang="en-US" sz="2000" dirty="0" err="1"/>
              <a:t>tonite</a:t>
            </a:r>
            <a:r>
              <a:rPr lang="en-US" sz="2000" dirty="0"/>
              <a:t>) &gt; P(</a:t>
            </a:r>
            <a:r>
              <a:rPr lang="en-US" sz="2000" b="1" dirty="0"/>
              <a:t>large</a:t>
            </a:r>
            <a:r>
              <a:rPr lang="en-US" sz="2000" dirty="0"/>
              <a:t> winds </a:t>
            </a:r>
            <a:r>
              <a:rPr lang="en-US" sz="2000" dirty="0" err="1"/>
              <a:t>tonite</a:t>
            </a:r>
            <a:r>
              <a:rPr lang="en-US" sz="2000" dirty="0"/>
              <a:t>)</a:t>
            </a:r>
          </a:p>
          <a:p>
            <a:pPr lvl="3"/>
            <a:r>
              <a:rPr lang="en-US" sz="2400" dirty="0"/>
              <a:t>Spell Correction</a:t>
            </a:r>
          </a:p>
          <a:p>
            <a:pPr lvl="4"/>
            <a:r>
              <a:rPr lang="en-US" sz="2000" dirty="0"/>
              <a:t>The office is about fifteen </a:t>
            </a:r>
            <a:r>
              <a:rPr lang="en-US" sz="2000" b="1" dirty="0"/>
              <a:t>minuets</a:t>
            </a:r>
            <a:r>
              <a:rPr lang="en-US" sz="2000" dirty="0"/>
              <a:t> from my house</a:t>
            </a:r>
          </a:p>
          <a:p>
            <a:pPr lvl="5"/>
            <a:r>
              <a:rPr lang="en-US" sz="1800" dirty="0"/>
              <a:t>P(about fifteen </a:t>
            </a:r>
            <a:r>
              <a:rPr lang="en-US" sz="1800" b="1" dirty="0"/>
              <a:t>minutes</a:t>
            </a:r>
            <a:r>
              <a:rPr lang="en-US" sz="1800" dirty="0"/>
              <a:t> from) &gt; P(about fifteen </a:t>
            </a:r>
            <a:r>
              <a:rPr lang="en-US" sz="1800" b="1" dirty="0"/>
              <a:t>minuets</a:t>
            </a:r>
            <a:r>
              <a:rPr lang="en-US" sz="1800" dirty="0"/>
              <a:t> from)</a:t>
            </a:r>
            <a:endParaRPr lang="en-US" sz="2000" dirty="0"/>
          </a:p>
          <a:p>
            <a:pPr lvl="3"/>
            <a:r>
              <a:rPr lang="en-US" sz="2400" dirty="0"/>
              <a:t>Speech Recognition</a:t>
            </a:r>
          </a:p>
          <a:p>
            <a:pPr lvl="4"/>
            <a:r>
              <a:rPr lang="en-US" sz="2000" dirty="0"/>
              <a:t>P(I saw a van) &gt;&gt; P(eyes awe of an)</a:t>
            </a:r>
          </a:p>
          <a:p>
            <a:pPr lvl="3"/>
            <a:r>
              <a:rPr lang="en-US" sz="2400" dirty="0"/>
              <a:t>+ Summarization, question-answering, etc., etc.!!</a:t>
            </a:r>
            <a:endParaRPr lang="en-US" sz="2000" dirty="0"/>
          </a:p>
        </p:txBody>
      </p:sp>
      <p:sp>
        <p:nvSpPr>
          <p:cNvPr id="4" name="TextBox 3"/>
          <p:cNvSpPr txBox="1"/>
          <p:nvPr/>
        </p:nvSpPr>
        <p:spPr>
          <a:xfrm>
            <a:off x="304800" y="2800350"/>
            <a:ext cx="1021684"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0"/>
                <a:cs typeface="Calibri"/>
              </a:rPr>
              <a:t>Why?</a:t>
            </a:r>
          </a:p>
        </p:txBody>
      </p:sp>
    </p:spTree>
    <p:extLst>
      <p:ext uri="{BB962C8B-B14F-4D97-AF65-F5344CB8AC3E}">
        <p14:creationId xmlns:p14="http://schemas.microsoft.com/office/powerpoint/2010/main" val="37651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dirty="0"/>
              <a:t>Bigram estimates of sentence probabilities</a:t>
            </a:r>
          </a:p>
        </p:txBody>
      </p:sp>
      <p:sp>
        <p:nvSpPr>
          <p:cNvPr id="92163" name="Rectangle 3"/>
          <p:cNvSpPr>
            <a:spLocks noGrp="1" noChangeArrowheads="1"/>
          </p:cNvSpPr>
          <p:nvPr>
            <p:ph idx="1"/>
          </p:nvPr>
        </p:nvSpPr>
        <p:spPr>
          <a:xfrm>
            <a:off x="609600" y="1352550"/>
            <a:ext cx="8534400" cy="3333750"/>
          </a:xfrm>
        </p:spPr>
        <p:txBody>
          <a:bodyPr/>
          <a:lstStyle/>
          <a:p>
            <a:pPr eaLnBrk="1" hangingPunct="1">
              <a:buNone/>
            </a:pPr>
            <a:r>
              <a:rPr lang="en-US" sz="2800" dirty="0">
                <a:latin typeface="Calibri" charset="0"/>
              </a:rPr>
              <a:t>P(&lt;s&gt; I want </a:t>
            </a:r>
            <a:r>
              <a:rPr lang="en-US" sz="2800" dirty="0" err="1">
                <a:latin typeface="Calibri" charset="0"/>
              </a:rPr>
              <a:t>english</a:t>
            </a:r>
            <a:r>
              <a:rPr lang="en-US" sz="2800" dirty="0">
                <a:latin typeface="Calibri" charset="0"/>
              </a:rPr>
              <a:t> food &lt;/s&gt;) =</a:t>
            </a:r>
          </a:p>
          <a:p>
            <a:pPr eaLnBrk="1" hangingPunct="1">
              <a:buFont typeface="Wingdings" charset="2"/>
              <a:buNone/>
            </a:pPr>
            <a:r>
              <a:rPr lang="en-US" sz="2800" dirty="0">
                <a:latin typeface="Calibri" charset="0"/>
              </a:rPr>
              <a:t>	P(I|&lt;s&gt;)   </a:t>
            </a:r>
          </a:p>
          <a:p>
            <a:pPr eaLnBrk="1" hangingPunct="1">
              <a:buFont typeface="Wingdings" charset="2"/>
              <a:buNone/>
            </a:pPr>
            <a:r>
              <a:rPr lang="en-US" sz="2800" dirty="0">
                <a:latin typeface="Calibri" charset="0"/>
              </a:rPr>
              <a:t> 	×  P(</a:t>
            </a:r>
            <a:r>
              <a:rPr lang="en-US" sz="2800" dirty="0" err="1">
                <a:latin typeface="Calibri" charset="0"/>
              </a:rPr>
              <a:t>want|I</a:t>
            </a:r>
            <a:r>
              <a:rPr lang="en-US" sz="2800" dirty="0">
                <a:latin typeface="Calibri" charset="0"/>
              </a:rPr>
              <a:t>)  </a:t>
            </a:r>
          </a:p>
          <a:p>
            <a:pPr>
              <a:buNone/>
            </a:pPr>
            <a:r>
              <a:rPr lang="en-US" sz="2800" dirty="0">
                <a:latin typeface="Calibri" charset="0"/>
              </a:rPr>
              <a:t>	×  P(</a:t>
            </a:r>
            <a:r>
              <a:rPr lang="en-US" sz="2800" dirty="0" err="1">
                <a:latin typeface="Calibri" charset="0"/>
              </a:rPr>
              <a:t>english|want</a:t>
            </a:r>
            <a:r>
              <a:rPr lang="en-US" sz="2800" dirty="0">
                <a:latin typeface="Calibri" charset="0"/>
              </a:rPr>
              <a:t>)   </a:t>
            </a:r>
          </a:p>
          <a:p>
            <a:pPr>
              <a:buNone/>
            </a:pPr>
            <a:r>
              <a:rPr lang="en-US" sz="2800" dirty="0">
                <a:latin typeface="Calibri" charset="0"/>
              </a:rPr>
              <a:t>	×  P(</a:t>
            </a:r>
            <a:r>
              <a:rPr lang="en-US" sz="2800" dirty="0" err="1">
                <a:latin typeface="Calibri" charset="0"/>
              </a:rPr>
              <a:t>food|english</a:t>
            </a:r>
            <a:r>
              <a:rPr lang="en-US" sz="2800" dirty="0">
                <a:latin typeface="Calibri" charset="0"/>
              </a:rPr>
              <a:t>)   </a:t>
            </a:r>
          </a:p>
          <a:p>
            <a:pPr>
              <a:buNone/>
            </a:pPr>
            <a:r>
              <a:rPr lang="en-US" sz="2800" dirty="0">
                <a:latin typeface="Calibri" charset="0"/>
              </a:rPr>
              <a:t>	×  P(&lt;/s&gt;|food)</a:t>
            </a:r>
          </a:p>
          <a:p>
            <a:pPr eaLnBrk="1" hangingPunct="1">
              <a:buFont typeface="Wingdings" charset="2"/>
              <a:buNone/>
            </a:pPr>
            <a:r>
              <a:rPr lang="en-US" sz="2800" dirty="0">
                <a:latin typeface="Calibri" charset="0"/>
              </a:rPr>
              <a:t>       =  .000031</a:t>
            </a:r>
          </a:p>
        </p:txBody>
      </p:sp>
    </p:spTree>
    <p:extLst>
      <p:ext uri="{BB962C8B-B14F-4D97-AF65-F5344CB8AC3E}">
        <p14:creationId xmlns:p14="http://schemas.microsoft.com/office/powerpoint/2010/main" val="2444774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t>What kinds of knowledge?</a:t>
            </a:r>
          </a:p>
        </p:txBody>
      </p:sp>
      <p:sp>
        <p:nvSpPr>
          <p:cNvPr id="94211" name="Rectangle 3"/>
          <p:cNvSpPr>
            <a:spLocks noGrp="1" noChangeArrowheads="1"/>
          </p:cNvSpPr>
          <p:nvPr>
            <p:ph sz="quarter" idx="1"/>
          </p:nvPr>
        </p:nvSpPr>
        <p:spPr/>
        <p:txBody>
          <a:bodyPr/>
          <a:lstStyle/>
          <a:p>
            <a:pPr eaLnBrk="1" hangingPunct="1"/>
            <a:r>
              <a:rPr lang="en-US" sz="2800" dirty="0">
                <a:latin typeface="Calibri" charset="0"/>
              </a:rPr>
              <a:t>P(</a:t>
            </a:r>
            <a:r>
              <a:rPr lang="en-US" sz="2800" dirty="0" err="1">
                <a:latin typeface="Calibri" charset="0"/>
              </a:rPr>
              <a:t>english|want</a:t>
            </a:r>
            <a:r>
              <a:rPr lang="en-US" sz="2800" dirty="0">
                <a:latin typeface="Calibri" charset="0"/>
              </a:rPr>
              <a:t>)  = .0011</a:t>
            </a:r>
          </a:p>
          <a:p>
            <a:pPr eaLnBrk="1" hangingPunct="1"/>
            <a:r>
              <a:rPr lang="en-US" sz="2800" dirty="0">
                <a:latin typeface="Calibri" charset="0"/>
              </a:rPr>
              <a:t>P(</a:t>
            </a:r>
            <a:r>
              <a:rPr lang="en-US" sz="2800" dirty="0" err="1">
                <a:latin typeface="Calibri" charset="0"/>
              </a:rPr>
              <a:t>chinese|want</a:t>
            </a:r>
            <a:r>
              <a:rPr lang="en-US" sz="2800" dirty="0">
                <a:latin typeface="Calibri" charset="0"/>
              </a:rPr>
              <a:t>) =  .0065</a:t>
            </a:r>
          </a:p>
          <a:p>
            <a:pPr eaLnBrk="1" hangingPunct="1"/>
            <a:r>
              <a:rPr lang="en-US" sz="2800" dirty="0">
                <a:latin typeface="Calibri" charset="0"/>
              </a:rPr>
              <a:t>P(</a:t>
            </a:r>
            <a:r>
              <a:rPr lang="en-US" sz="2800" dirty="0" err="1">
                <a:latin typeface="Calibri" charset="0"/>
              </a:rPr>
              <a:t>to|want</a:t>
            </a:r>
            <a:r>
              <a:rPr lang="en-US" sz="2800" dirty="0">
                <a:latin typeface="Calibri" charset="0"/>
              </a:rPr>
              <a:t>) = .66</a:t>
            </a:r>
          </a:p>
          <a:p>
            <a:pPr eaLnBrk="1" hangingPunct="1"/>
            <a:r>
              <a:rPr lang="en-US" sz="2800" dirty="0">
                <a:latin typeface="Calibri" charset="0"/>
              </a:rPr>
              <a:t>P(eat | to) = .28</a:t>
            </a:r>
          </a:p>
          <a:p>
            <a:pPr eaLnBrk="1" hangingPunct="1"/>
            <a:r>
              <a:rPr lang="en-US" sz="2800" dirty="0">
                <a:latin typeface="Calibri" charset="0"/>
              </a:rPr>
              <a:t>P(food | to) = 0</a:t>
            </a:r>
          </a:p>
          <a:p>
            <a:pPr eaLnBrk="1" hangingPunct="1"/>
            <a:r>
              <a:rPr lang="en-US" sz="2800" dirty="0">
                <a:latin typeface="Calibri" charset="0"/>
              </a:rPr>
              <a:t>P(want | spend) = 0</a:t>
            </a:r>
          </a:p>
          <a:p>
            <a:pPr eaLnBrk="1" hangingPunct="1"/>
            <a:r>
              <a:rPr lang="en-US" sz="2800" dirty="0">
                <a:latin typeface="Calibri" charset="0"/>
              </a:rPr>
              <a:t>P (</a:t>
            </a:r>
            <a:r>
              <a:rPr lang="en-US" sz="2800" dirty="0" err="1">
                <a:latin typeface="Calibri" charset="0"/>
              </a:rPr>
              <a:t>i</a:t>
            </a:r>
            <a:r>
              <a:rPr lang="en-US" sz="2800" dirty="0">
                <a:latin typeface="Calibri" charset="0"/>
              </a:rPr>
              <a:t> | &lt;s&gt;) = .25</a:t>
            </a:r>
          </a:p>
        </p:txBody>
      </p:sp>
    </p:spTree>
    <p:extLst>
      <p:ext uri="{BB962C8B-B14F-4D97-AF65-F5344CB8AC3E}">
        <p14:creationId xmlns:p14="http://schemas.microsoft.com/office/powerpoint/2010/main" val="420142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3200" dirty="0">
                <a:latin typeface="Calibri" charset="0"/>
              </a:rPr>
              <a:t>We do everything in log space</a:t>
            </a:r>
          </a:p>
          <a:p>
            <a:pPr lvl="1" eaLnBrk="1" hangingPunct="1"/>
            <a:r>
              <a:rPr lang="en-US" sz="3200" dirty="0">
                <a:latin typeface="Calibri" charset="0"/>
              </a:rPr>
              <a:t>Avoid underflow</a:t>
            </a:r>
          </a:p>
          <a:p>
            <a:pPr lvl="1" eaLnBrk="1" hangingPunct="1"/>
            <a:r>
              <a:rPr lang="en-US" sz="3200" dirty="0">
                <a:latin typeface="Calibri" charset="0"/>
              </a:rPr>
              <a:t>(also adding is faster than multiplying)</a:t>
            </a:r>
          </a:p>
        </p:txBody>
      </p:sp>
      <p:graphicFrame>
        <p:nvGraphicFramePr>
          <p:cNvPr id="2" name="Object 1"/>
          <p:cNvGraphicFramePr>
            <a:graphicFrameLocks noChangeAspect="1"/>
          </p:cNvGraphicFramePr>
          <p:nvPr/>
        </p:nvGraphicFramePr>
        <p:xfrm>
          <a:off x="304801" y="3792217"/>
          <a:ext cx="8610600" cy="567057"/>
        </p:xfrm>
        <a:graphic>
          <a:graphicData uri="http://schemas.openxmlformats.org/presentationml/2006/ole">
            <mc:AlternateContent xmlns:mc="http://schemas.openxmlformats.org/markup-compatibility/2006">
              <mc:Choice xmlns:v="urn:schemas-microsoft-com:vml" Requires="v">
                <p:oleObj name="Equation" r:id="rId3" imgW="3276600" imgH="215900" progId="Equation.3">
                  <p:embed/>
                </p:oleObj>
              </mc:Choice>
              <mc:Fallback>
                <p:oleObj name="Equation" r:id="rId3" imgW="3276600" imgH="215900" progId="Equation.3">
                  <p:embed/>
                  <p:pic>
                    <p:nvPicPr>
                      <p:cNvPr id="2" name="Object 1"/>
                      <p:cNvPicPr/>
                      <p:nvPr/>
                    </p:nvPicPr>
                    <p:blipFill>
                      <a:blip r:embed="rId4"/>
                      <a:stretch>
                        <a:fillRect/>
                      </a:stretch>
                    </p:blipFill>
                    <p:spPr>
                      <a:xfrm>
                        <a:off x="304801" y="3792217"/>
                        <a:ext cx="8610600" cy="567057"/>
                      </a:xfrm>
                      <a:prstGeom prst="rect">
                        <a:avLst/>
                      </a:prstGeom>
                    </p:spPr>
                  </p:pic>
                </p:oleObj>
              </mc:Fallback>
            </mc:AlternateContent>
          </a:graphicData>
        </a:graphic>
      </p:graphicFrame>
    </p:spTree>
    <p:extLst>
      <p:ext uri="{BB962C8B-B14F-4D97-AF65-F5344CB8AC3E}">
        <p14:creationId xmlns:p14="http://schemas.microsoft.com/office/powerpoint/2010/main" val="396227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1658209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371600" y="133350"/>
            <a:ext cx="7467600" cy="74295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2550"/>
            <a:ext cx="9144000" cy="139187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50430"/>
            <a:ext cx="9144000" cy="826320"/>
          </a:xfrm>
          <a:prstGeom prst="rect">
            <a:avLst/>
          </a:prstGeom>
        </p:spPr>
      </p:pic>
      <p:sp>
        <p:nvSpPr>
          <p:cNvPr id="4" name="TextBox 3"/>
          <p:cNvSpPr txBox="1"/>
          <p:nvPr/>
        </p:nvSpPr>
        <p:spPr>
          <a:xfrm>
            <a:off x="1047460" y="2984965"/>
            <a:ext cx="49244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charset="0"/>
                <a:ea typeface="ＭＳ Ｐゴシック" charset="0"/>
              </a:rPr>
              <a:t>…</a:t>
            </a:r>
          </a:p>
        </p:txBody>
      </p:sp>
    </p:spTree>
    <p:extLst>
      <p:ext uri="{BB962C8B-B14F-4D97-AF65-F5344CB8AC3E}">
        <p14:creationId xmlns:p14="http://schemas.microsoft.com/office/powerpoint/2010/main" val="58319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lstStyle/>
          <a:p>
            <a:pPr eaLnBrk="1" hangingPunct="1">
              <a:lnSpc>
                <a:spcPct val="90000"/>
              </a:lnSpc>
            </a:pPr>
            <a:r>
              <a:rPr lang="en-US" sz="1800" dirty="0">
                <a:solidFill>
                  <a:srgbClr val="333333"/>
                </a:solidFill>
                <a:latin typeface="Courier" charset="0"/>
              </a:rPr>
              <a:t>serve as the incoming 92</a:t>
            </a:r>
          </a:p>
          <a:p>
            <a:pPr eaLnBrk="1" hangingPunct="1">
              <a:lnSpc>
                <a:spcPct val="90000"/>
              </a:lnSpc>
            </a:pPr>
            <a:r>
              <a:rPr lang="en-US" sz="1800" dirty="0">
                <a:solidFill>
                  <a:srgbClr val="333333"/>
                </a:solidFill>
                <a:latin typeface="Courier" charset="0"/>
              </a:rPr>
              <a:t>serve as the incubator 99</a:t>
            </a:r>
          </a:p>
          <a:p>
            <a:pPr eaLnBrk="1" hangingPunct="1">
              <a:lnSpc>
                <a:spcPct val="90000"/>
              </a:lnSpc>
            </a:pPr>
            <a:r>
              <a:rPr lang="en-US" sz="1800" dirty="0">
                <a:solidFill>
                  <a:srgbClr val="333333"/>
                </a:solidFill>
                <a:latin typeface="Courier" charset="0"/>
              </a:rPr>
              <a:t>serve as the independent 794</a:t>
            </a:r>
          </a:p>
          <a:p>
            <a:pPr eaLnBrk="1" hangingPunct="1">
              <a:lnSpc>
                <a:spcPct val="90000"/>
              </a:lnSpc>
            </a:pPr>
            <a:r>
              <a:rPr lang="en-US" sz="1800" dirty="0">
                <a:solidFill>
                  <a:srgbClr val="333333"/>
                </a:solidFill>
                <a:latin typeface="Courier" charset="0"/>
              </a:rPr>
              <a:t>serve as the index 223</a:t>
            </a:r>
          </a:p>
          <a:p>
            <a:pPr eaLnBrk="1" hangingPunct="1">
              <a:lnSpc>
                <a:spcPct val="90000"/>
              </a:lnSpc>
            </a:pPr>
            <a:r>
              <a:rPr lang="en-US" sz="1800" dirty="0">
                <a:solidFill>
                  <a:srgbClr val="333333"/>
                </a:solidFill>
                <a:latin typeface="Courier" charset="0"/>
              </a:rPr>
              <a:t>serve as the indication 72</a:t>
            </a:r>
          </a:p>
          <a:p>
            <a:pPr eaLnBrk="1" hangingPunct="1">
              <a:lnSpc>
                <a:spcPct val="90000"/>
              </a:lnSpc>
            </a:pPr>
            <a:r>
              <a:rPr lang="en-US" sz="1800" dirty="0">
                <a:solidFill>
                  <a:srgbClr val="333333"/>
                </a:solidFill>
                <a:latin typeface="Courier" charset="0"/>
              </a:rPr>
              <a:t>serve as the indicator 120</a:t>
            </a:r>
          </a:p>
          <a:p>
            <a:pPr eaLnBrk="1" hangingPunct="1">
              <a:lnSpc>
                <a:spcPct val="90000"/>
              </a:lnSpc>
            </a:pPr>
            <a:r>
              <a:rPr lang="en-US" sz="1800" dirty="0">
                <a:solidFill>
                  <a:srgbClr val="333333"/>
                </a:solidFill>
                <a:latin typeface="Courier" charset="0"/>
              </a:rPr>
              <a:t>serve as the indicators 45</a:t>
            </a:r>
          </a:p>
          <a:p>
            <a:pPr eaLnBrk="1" hangingPunct="1">
              <a:lnSpc>
                <a:spcPct val="90000"/>
              </a:lnSpc>
            </a:pPr>
            <a:r>
              <a:rPr lang="en-US" sz="1800" dirty="0">
                <a:solidFill>
                  <a:srgbClr val="333333"/>
                </a:solidFill>
                <a:latin typeface="Courier" charset="0"/>
              </a:rPr>
              <a:t>serve as the indispensable 111</a:t>
            </a:r>
          </a:p>
          <a:p>
            <a:pPr eaLnBrk="1" hangingPunct="1">
              <a:lnSpc>
                <a:spcPct val="90000"/>
              </a:lnSpc>
            </a:pPr>
            <a:r>
              <a:rPr lang="en-US" sz="1800" dirty="0">
                <a:solidFill>
                  <a:srgbClr val="333333"/>
                </a:solidFill>
                <a:latin typeface="Courier" charset="0"/>
              </a:rPr>
              <a:t>serve as the indispensible 40</a:t>
            </a:r>
          </a:p>
          <a:p>
            <a:pPr eaLnBrk="1" hangingPunct="1">
              <a:lnSpc>
                <a:spcPct val="90000"/>
              </a:lnSpc>
            </a:pPr>
            <a:r>
              <a:rPr lang="en-US" sz="1800" dirty="0">
                <a:solidFill>
                  <a:srgbClr val="333333"/>
                </a:solidFill>
                <a:latin typeface="Courier" charset="0"/>
              </a:rPr>
              <a:t>serve as the individual 234</a:t>
            </a:r>
          </a:p>
        </p:txBody>
      </p:sp>
      <p:sp>
        <p:nvSpPr>
          <p:cNvPr id="129028" name="TextBox 4"/>
          <p:cNvSpPr txBox="1">
            <a:spLocks noChangeArrowheads="1"/>
          </p:cNvSpPr>
          <p:nvPr/>
        </p:nvSpPr>
        <p:spPr bwMode="auto">
          <a:xfrm>
            <a:off x="152400" y="4629150"/>
            <a:ext cx="8664251" cy="338554"/>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Sans" charset="0"/>
                <a:ea typeface="ＭＳ Ｐゴシック" charset="0"/>
                <a:hlinkClick r:id="rId3"/>
              </a:rPr>
              <a:t>http://googleresearch.blogspot.com/2006/08/all-our-n-gram-are-belong-to-you.html</a:t>
            </a:r>
            <a:endParaRPr kumimoji="0" lang="en-US" sz="1600" b="0" i="0" u="none" strike="noStrike" kern="1200" cap="none" spc="0" normalizeH="0" baseline="0" noProof="0" dirty="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1713941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Book N-grams</a:t>
            </a:r>
          </a:p>
        </p:txBody>
      </p:sp>
      <p:sp>
        <p:nvSpPr>
          <p:cNvPr id="3" name="Content Placeholder 2"/>
          <p:cNvSpPr>
            <a:spLocks noGrp="1"/>
          </p:cNvSpPr>
          <p:nvPr>
            <p:ph sz="quarter" idx="1"/>
          </p:nvPr>
        </p:nvSpPr>
        <p:spPr/>
        <p:txBody>
          <a:bodyPr/>
          <a:lstStyle/>
          <a:p>
            <a:r>
              <a:rPr lang="en-US">
                <a:hlinkClick r:id="rId2"/>
              </a:rPr>
              <a:t>http://ngrams.googlelabs.com/</a:t>
            </a:r>
            <a:endParaRPr lang="en-US"/>
          </a:p>
        </p:txBody>
      </p:sp>
    </p:spTree>
    <p:extLst>
      <p:ext uri="{BB962C8B-B14F-4D97-AF65-F5344CB8AC3E}">
        <p14:creationId xmlns:p14="http://schemas.microsoft.com/office/powerpoint/2010/main" val="458178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1525403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6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232956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304800" y="1276350"/>
            <a:ext cx="8534400" cy="3333750"/>
          </a:xfrm>
        </p:spPr>
        <p:txBody>
          <a:bodyPr/>
          <a:lstStyle/>
          <a:p>
            <a:pPr eaLnBrk="1" hangingPunct="1"/>
            <a:r>
              <a:rPr lang="en-US" sz="2800" dirty="0">
                <a:latin typeface="Calibri" charset="0"/>
              </a:rPr>
              <a:t>Goal: compute the probability of a sentence or sequence of words:</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2800"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a:t>
            </a:r>
            <a:r>
              <a:rPr lang="en-US" sz="2400" dirty="0">
                <a:latin typeface="Calibri" charset="0"/>
              </a:rPr>
              <a:t> is called a </a:t>
            </a:r>
            <a:r>
              <a:rPr lang="en-US" sz="2400" b="1" dirty="0">
                <a:solidFill>
                  <a:srgbClr val="A50021"/>
                </a:solidFill>
                <a:latin typeface="Calibri" charset="0"/>
              </a:rPr>
              <a:t>language model</a:t>
            </a:r>
            <a:r>
              <a:rPr lang="en-US" sz="2400" dirty="0">
                <a:latin typeface="Calibri" charset="0"/>
              </a:rPr>
              <a:t>.</a:t>
            </a:r>
          </a:p>
          <a:p>
            <a:pPr eaLnBrk="1" hangingPunct="1"/>
            <a:r>
              <a:rPr lang="en-US" sz="2400" dirty="0">
                <a:latin typeface="Calibri" charset="0"/>
              </a:rPr>
              <a:t>Better: </a:t>
            </a:r>
            <a:r>
              <a:rPr lang="en-US" sz="2400" b="1" dirty="0">
                <a:solidFill>
                  <a:srgbClr val="CC0033"/>
                </a:solidFill>
                <a:latin typeface="Calibri" charset="0"/>
              </a:rPr>
              <a:t>the grammar       </a:t>
            </a:r>
            <a:r>
              <a:rPr lang="en-US" sz="2400" dirty="0">
                <a:latin typeface="Calibri" charset="0"/>
              </a:rPr>
              <a:t>But </a:t>
            </a:r>
            <a:r>
              <a:rPr lang="en-US" sz="2400" b="1" dirty="0">
                <a:solidFill>
                  <a:srgbClr val="CC0033"/>
                </a:solidFill>
                <a:latin typeface="Calibri" charset="0"/>
              </a:rPr>
              <a:t>language model </a:t>
            </a:r>
            <a:r>
              <a:rPr lang="en-US" sz="2400" dirty="0">
                <a:latin typeface="Calibri" charset="0"/>
              </a:rPr>
              <a:t>or </a:t>
            </a:r>
            <a:r>
              <a:rPr lang="en-US" sz="2400" b="1" dirty="0">
                <a:solidFill>
                  <a:srgbClr val="CC0033"/>
                </a:solidFill>
                <a:latin typeface="Calibri" charset="0"/>
              </a:rPr>
              <a:t>LM </a:t>
            </a:r>
            <a:r>
              <a:rPr lang="en-US" sz="2400" dirty="0">
                <a:latin typeface="Calibri" charset="0"/>
              </a:rPr>
              <a:t>is standard</a:t>
            </a:r>
          </a:p>
        </p:txBody>
      </p:sp>
    </p:spTree>
    <p:extLst>
      <p:ext uri="{BB962C8B-B14F-4D97-AF65-F5344CB8AC3E}">
        <p14:creationId xmlns:p14="http://schemas.microsoft.com/office/powerpoint/2010/main" val="2586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1818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4386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60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p>
          <a:p>
            <a:pPr lvl="1">
              <a:buFont typeface="Arial" panose="020B0604020202020204" pitchFamily="34" charset="0"/>
              <a:buChar char="•"/>
            </a:pPr>
            <a:r>
              <a:rPr lang="en-US" dirty="0"/>
              <a:t>Or else the LM will assign that sentence an artificially high probability when we see it in the test set</a:t>
            </a:r>
          </a:p>
          <a:p>
            <a:pPr lvl="1">
              <a:buFont typeface="Arial" panose="020B0604020202020204" pitchFamily="34" charset="0"/>
              <a:buChar char="•"/>
            </a:pPr>
            <a:r>
              <a:rPr lang="en-US" dirty="0"/>
              <a:t>And hence assign the whole test set a falsely high probability.</a:t>
            </a:r>
          </a:p>
          <a:p>
            <a:pPr lvl="1">
              <a:buFont typeface="Arial" panose="020B0604020202020204" pitchFamily="34" charset="0"/>
              <a:buChar char="•"/>
            </a:pPr>
            <a:r>
              <a:rPr lang="en-US" dirty="0"/>
              <a:t>Making the LM look better than it really is</a:t>
            </a:r>
          </a:p>
          <a:p>
            <a:pPr marL="0" indent="0">
              <a:buNone/>
            </a:pPr>
            <a:r>
              <a:rPr lang="en-US" dirty="0"/>
              <a:t>This is called </a:t>
            </a:r>
            <a:r>
              <a:rPr lang="en-US" dirty="0">
                <a:solidFill>
                  <a:srgbClr val="FF0000"/>
                </a:solidFill>
              </a:rPr>
              <a:t>“Training on the test set”</a:t>
            </a:r>
          </a:p>
          <a:p>
            <a:pPr marL="0" indent="0">
              <a:buNone/>
            </a:pPr>
            <a:r>
              <a:rPr lang="en-US" dirty="0"/>
              <a:t>Bad science! </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33</a:t>
            </a:fld>
            <a:endParaRPr lang="en-US"/>
          </a:p>
        </p:txBody>
      </p:sp>
    </p:spTree>
    <p:extLst>
      <p:ext uri="{BB962C8B-B14F-4D97-AF65-F5344CB8AC3E}">
        <p14:creationId xmlns:p14="http://schemas.microsoft.com/office/powerpoint/2010/main" val="228918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Dev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83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3134474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36164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12119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p>
        </p:txBody>
      </p:sp>
      <p:graphicFrame>
        <p:nvGraphicFramePr>
          <p:cNvPr id="3" name="Object 2"/>
          <p:cNvGraphicFramePr>
            <a:graphicFrameLocks noChangeAspect="1"/>
          </p:cNvGraphicFramePr>
          <p:nvPr>
            <p:extLst>
              <p:ext uri="{D42A27DB-BD31-4B8C-83A1-F6EECF244321}">
                <p14:modId xmlns:p14="http://schemas.microsoft.com/office/powerpoint/2010/main" val="1344170314"/>
              </p:ext>
            </p:extLst>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18811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p>
        </p:txBody>
      </p:sp>
      <p:graphicFrame>
        <p:nvGraphicFramePr>
          <p:cNvPr id="3" name="Object 2"/>
          <p:cNvGraphicFramePr>
            <a:graphicFrameLocks noChangeAspect="1"/>
          </p:cNvGraphicFramePr>
          <p:nvPr>
            <p:extLst>
              <p:ext uri="{D42A27DB-BD31-4B8C-83A1-F6EECF244321}">
                <p14:modId xmlns:p14="http://schemas.microsoft.com/office/powerpoint/2010/main" val="661448604"/>
              </p:ext>
            </p:extLst>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3773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a:latin typeface="Calibri" charset="0"/>
              </a:rPr>
              <a:t>How to compute this joint probability:</a:t>
            </a:r>
          </a:p>
          <a:p>
            <a:pPr eaLnBrk="1" hangingPunct="1"/>
            <a:endParaRPr lang="en-US">
              <a:latin typeface="Calibri" charset="0"/>
            </a:endParaRPr>
          </a:p>
          <a:p>
            <a:pPr lvl="1" eaLnBrk="1" hangingPunct="1"/>
            <a:r>
              <a:rPr lang="en-US" sz="2800">
                <a:latin typeface="Calibri" charset="0"/>
              </a:rPr>
              <a:t>P(its, water, is, so, transparent, that)</a:t>
            </a:r>
          </a:p>
          <a:p>
            <a:pPr lvl="1" eaLnBrk="1" hangingPunct="1"/>
            <a:endParaRPr lang="en-US">
              <a:latin typeface="Calibri" charset="0"/>
            </a:endParaRPr>
          </a:p>
          <a:p>
            <a:pPr eaLnBrk="1" hangingPunct="1"/>
            <a:r>
              <a:rPr lang="en-US">
                <a:latin typeface="Calibri" charset="0"/>
              </a:rPr>
              <a:t>Intuition: let’s rely on the Chain Rule of Probability</a:t>
            </a:r>
          </a:p>
        </p:txBody>
      </p:sp>
    </p:spTree>
    <p:extLst>
      <p:ext uri="{BB962C8B-B14F-4D97-AF65-F5344CB8AC3E}">
        <p14:creationId xmlns:p14="http://schemas.microsoft.com/office/powerpoint/2010/main" val="3906253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p>
        </p:txBody>
      </p:sp>
      <p:pic>
        <p:nvPicPr>
          <p:cNvPr id="137221" name="Picture 5" descr="pp2"/>
          <p:cNvPicPr>
            <a:picLocks noChangeAspect="1" noChangeArrowheads="1"/>
          </p:cNvPicPr>
          <p:nvPr/>
        </p:nvPicPr>
        <p:blipFill>
          <a:blip r:embed="rId3"/>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4"/>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441107"/>
              </p:ext>
            </p:extLst>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name="Equation" r:id="rId5" imgW="2159000" imgH="1320800" progId="Equation.3">
                  <p:embed/>
                </p:oleObj>
              </mc:Choice>
              <mc:Fallback>
                <p:oleObj name="Equation" r:id="rId5" imgW="2159000" imgH="1320800" progId="Equation.3">
                  <p:embed/>
                  <p:pic>
                    <p:nvPicPr>
                      <p:cNvPr id="3" name="Object 2"/>
                      <p:cNvPicPr/>
                      <p:nvPr/>
                    </p:nvPicPr>
                    <p:blipFill>
                      <a:blip r:embed="rId6"/>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0377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dirty="0"/>
              <a:t>Intuition of perplexity 7: </a:t>
            </a:r>
            <a:br>
              <a:rPr lang="en-US" sz="3000" dirty="0"/>
            </a:br>
            <a:r>
              <a:rPr lang="en-US" sz="3000" dirty="0"/>
              <a:t>Weighted average branching factor</a:t>
            </a:r>
          </a:p>
        </p:txBody>
      </p:sp>
      <p:sp>
        <p:nvSpPr>
          <p:cNvPr id="4" name="Content Placeholder 3">
            <a:extLst>
              <a:ext uri="{FF2B5EF4-FFF2-40B4-BE49-F238E27FC236}">
                <a16:creationId xmlns:a16="http://schemas.microsoft.com/office/drawing/2014/main" id="{EDD25FE2-F25F-2343-EAEF-06035FC37BFE}"/>
              </a:ext>
            </a:extLst>
          </p:cNvPr>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p>
          <a:p>
            <a:r>
              <a:rPr lang="en-US" sz="2000" dirty="0">
                <a:latin typeface="Calibri" panose="020F0502020204030204" pitchFamily="34" charset="0"/>
                <a:cs typeface="Calibri" panose="020F0502020204030204" pitchFamily="34" charset="0"/>
              </a:rPr>
              <a:t>We would expect the probability to be higher, and hence the perplexity to be smaller:</a:t>
            </a: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p>
        </p:txBody>
      </p:sp>
      <p:sp>
        <p:nvSpPr>
          <p:cNvPr id="6" name="TextBox 5">
            <a:extLst>
              <a:ext uri="{FF2B5EF4-FFF2-40B4-BE49-F238E27FC236}">
                <a16:creationId xmlns:a16="http://schemas.microsoft.com/office/drawing/2014/main" id="{18143188-7E77-0085-D972-C00E0E17ADC9}"/>
              </a:ext>
            </a:extLst>
          </p:cNvPr>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59469E-4074-22F6-9631-0F288E66275E}"/>
              </a:ext>
            </a:extLst>
          </p:cNvPr>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EF3E8-5A61-8569-4443-D2FC8B27E4E8}"/>
              </a:ext>
            </a:extLst>
          </p:cNvPr>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p>
        </p:txBody>
      </p:sp>
      <p:sp>
        <p:nvSpPr>
          <p:cNvPr id="12" name="TextBox 11">
            <a:extLst>
              <a:ext uri="{FF2B5EF4-FFF2-40B4-BE49-F238E27FC236}">
                <a16:creationId xmlns:a16="http://schemas.microsoft.com/office/drawing/2014/main" id="{92FAE3ED-B767-C70C-7DA0-83E2223649AC}"/>
              </a:ext>
            </a:extLst>
          </p:cNvPr>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a:extLst>
              <a:ext uri="{FF2B5EF4-FFF2-40B4-BE49-F238E27FC236}">
                <a16:creationId xmlns:a16="http://schemas.microsoft.com/office/drawing/2014/main" id="{8DFEC6E6-0EB0-65A1-CACD-3FFBB09068CA}"/>
              </a:ext>
            </a:extLst>
          </p:cNvPr>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a:extLst>
              <a:ext uri="{FF2B5EF4-FFF2-40B4-BE49-F238E27FC236}">
                <a16:creationId xmlns:a16="http://schemas.microsoft.com/office/drawing/2014/main" id="{A01D8239-0E04-B4FD-F03A-F629149374CB}"/>
              </a:ext>
            </a:extLst>
          </p:cNvPr>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a:extLst>
              <a:ext uri="{FF2B5EF4-FFF2-40B4-BE49-F238E27FC236}">
                <a16:creationId xmlns:a16="http://schemas.microsoft.com/office/drawing/2014/main" id="{538F8BEB-ABCD-4AE7-EB05-45E3230FFFD2}"/>
              </a:ext>
            </a:extLst>
          </p:cNvPr>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extLst>
      <p:ext uri="{BB962C8B-B14F-4D97-AF65-F5344CB8AC3E}">
        <p14:creationId xmlns:p14="http://schemas.microsoft.com/office/powerpoint/2010/main" val="11938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99060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4444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33940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1078982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0ED-F5DE-1139-A850-39CC26ECFFD5}"/>
              </a:ext>
            </a:extLst>
          </p:cNvPr>
          <p:cNvSpPr>
            <a:spLocks noGrp="1"/>
          </p:cNvSpPr>
          <p:nvPr>
            <p:ph type="title"/>
          </p:nvPr>
        </p:nvSpPr>
        <p:spPr>
          <a:xfrm>
            <a:off x="822960" y="361950"/>
            <a:ext cx="7543800" cy="680397"/>
          </a:xfrm>
        </p:spPr>
        <p:txBody>
          <a:bodyPr>
            <a:normAutofit fontScale="90000"/>
          </a:bodyPr>
          <a:lstStyle/>
          <a:p>
            <a:r>
              <a:rPr lang="en-US" dirty="0"/>
              <a:t>The Shannon (1948) Visualization Method</a:t>
            </a:r>
            <a:br>
              <a:rPr lang="en-US" dirty="0"/>
            </a:br>
            <a:r>
              <a:rPr lang="en-US" dirty="0"/>
              <a:t>Sample words from an LM</a:t>
            </a:r>
          </a:p>
        </p:txBody>
      </p:sp>
      <p:sp>
        <p:nvSpPr>
          <p:cNvPr id="3" name="Content Placeholder 2">
            <a:extLst>
              <a:ext uri="{FF2B5EF4-FFF2-40B4-BE49-F238E27FC236}">
                <a16:creationId xmlns:a16="http://schemas.microsoft.com/office/drawing/2014/main" id="{60318581-88F2-C9AD-31BC-C8BBE127FC08}"/>
              </a:ext>
            </a:extLst>
          </p:cNvPr>
          <p:cNvSpPr>
            <a:spLocks noGrp="1"/>
          </p:cNvSpPr>
          <p:nvPr>
            <p:ph idx="1"/>
          </p:nvPr>
        </p:nvSpPr>
        <p:spPr>
          <a:xfrm>
            <a:off x="914400" y="1200150"/>
            <a:ext cx="7924800" cy="3733800"/>
          </a:xfrm>
        </p:spPr>
        <p:txBody>
          <a:bodyPr>
            <a:normAutofit fontScale="92500" lnSpcReduction="10000"/>
          </a:bodyPr>
          <a:lstStyle/>
          <a:p>
            <a:r>
              <a:rPr lang="en-US" sz="3200" dirty="0"/>
              <a:t>Unigram:</a:t>
            </a:r>
          </a:p>
          <a:p>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p>
          <a:p>
            <a:endParaRPr lang="en-US" sz="2200" dirty="0">
              <a:effectLst/>
              <a:latin typeface="Courier" pitchFamily="2" charset="0"/>
            </a:endParaRPr>
          </a:p>
          <a:p>
            <a:r>
              <a:rPr lang="en-US" sz="3200" dirty="0"/>
              <a:t>Bigram:</a:t>
            </a:r>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p>
        </p:txBody>
      </p:sp>
      <p:pic>
        <p:nvPicPr>
          <p:cNvPr id="4" name="Picture 3">
            <a:extLst>
              <a:ext uri="{FF2B5EF4-FFF2-40B4-BE49-F238E27FC236}">
                <a16:creationId xmlns:a16="http://schemas.microsoft.com/office/drawing/2014/main" id="{063DB5FD-BEC4-E40F-8FD1-8CF6714B7130}"/>
              </a:ext>
            </a:extLst>
          </p:cNvPr>
          <p:cNvPicPr>
            <a:picLocks noChangeAspect="1"/>
          </p:cNvPicPr>
          <p:nvPr/>
        </p:nvPicPr>
        <p:blipFill rotWithShape="1">
          <a:blip r:embed="rId3"/>
          <a:srcRect l="16434" t="12427"/>
          <a:stretch/>
        </p:blipFill>
        <p:spPr>
          <a:xfrm>
            <a:off x="8061960" y="149163"/>
            <a:ext cx="777240" cy="1050987"/>
          </a:xfrm>
          <a:prstGeom prst="rect">
            <a:avLst/>
          </a:prstGeom>
        </p:spPr>
      </p:pic>
      <p:sp>
        <p:nvSpPr>
          <p:cNvPr id="5" name="TextBox 4">
            <a:extLst>
              <a:ext uri="{FF2B5EF4-FFF2-40B4-BE49-F238E27FC236}">
                <a16:creationId xmlns:a16="http://schemas.microsoft.com/office/drawing/2014/main" id="{D5DB70E3-97DA-EEDA-C5E7-F157CC0DC75E}"/>
              </a:ext>
            </a:extLst>
          </p:cNvPr>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p>
        </p:txBody>
      </p:sp>
    </p:spTree>
    <p:extLst>
      <p:ext uri="{BB962C8B-B14F-4D97-AF65-F5344CB8AC3E}">
        <p14:creationId xmlns:p14="http://schemas.microsoft.com/office/powerpoint/2010/main" val="1946285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36-8132-16F6-4960-AD387E09E02C}"/>
              </a:ext>
            </a:extLst>
          </p:cNvPr>
          <p:cNvSpPr>
            <a:spLocks noGrp="1"/>
          </p:cNvSpPr>
          <p:nvPr>
            <p:ph type="title"/>
          </p:nvPr>
        </p:nvSpPr>
        <p:spPr>
          <a:xfrm>
            <a:off x="822960" y="119702"/>
            <a:ext cx="7940040" cy="680397"/>
          </a:xfrm>
        </p:spPr>
        <p:txBody>
          <a:bodyPr>
            <a:normAutofit fontScale="90000"/>
          </a:bodyPr>
          <a:lstStyle/>
          <a:p>
            <a:r>
              <a:rPr lang="en-US" dirty="0"/>
              <a:t>How Shannon sampled those words in 1948</a:t>
            </a:r>
          </a:p>
        </p:txBody>
      </p:sp>
      <p:sp>
        <p:nvSpPr>
          <p:cNvPr id="3" name="Content Placeholder 2">
            <a:extLst>
              <a:ext uri="{FF2B5EF4-FFF2-40B4-BE49-F238E27FC236}">
                <a16:creationId xmlns:a16="http://schemas.microsoft.com/office/drawing/2014/main" id="{1437AC45-7CC5-5DD8-D75D-1714F7961EB0}"/>
              </a:ext>
            </a:extLst>
          </p:cNvPr>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"Open </a:t>
            </a:r>
            <a:r>
              <a:rPr lang="en-US" sz="2400" dirty="0">
                <a:effectLst/>
                <a:latin typeface="Times New Roman" panose="02020603050405020304" pitchFamily="18" charset="0"/>
                <a:cs typeface="Times New Roman" panose="02020603050405020304" pitchFamily="18"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descr="Stack of open books">
            <a:extLst>
              <a:ext uri="{FF2B5EF4-FFF2-40B4-BE49-F238E27FC236}">
                <a16:creationId xmlns:a16="http://schemas.microsoft.com/office/drawing/2014/main" id="{4D0930A4-6E5F-30F4-7A8B-3652CAB4BBF9}"/>
              </a:ext>
            </a:extLst>
          </p:cNvPr>
          <p:cNvPicPr>
            <a:picLocks noChangeAspect="1"/>
          </p:cNvPicPr>
          <p:nvPr/>
        </p:nvPicPr>
        <p:blipFill rotWithShape="1">
          <a:blip r:embed="rId3"/>
          <a:srcRect t="44606"/>
          <a:stretch/>
        </p:blipFill>
        <p:spPr>
          <a:xfrm>
            <a:off x="1676400" y="930124"/>
            <a:ext cx="5410200" cy="1995990"/>
          </a:xfrm>
          <a:prstGeom prst="rect">
            <a:avLst/>
          </a:prstGeom>
        </p:spPr>
      </p:pic>
    </p:spTree>
    <p:extLst>
      <p:ext uri="{BB962C8B-B14F-4D97-AF65-F5344CB8AC3E}">
        <p14:creationId xmlns:p14="http://schemas.microsoft.com/office/powerpoint/2010/main" val="184848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dirty="0"/>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pic>
        <p:nvPicPr>
          <p:cNvPr id="10" name="Picture 9">
            <a:extLst>
              <a:ext uri="{FF2B5EF4-FFF2-40B4-BE49-F238E27FC236}">
                <a16:creationId xmlns:a16="http://schemas.microsoft.com/office/drawing/2014/main" id="{A2F0E88D-D008-CEBF-C44F-1D197CD79B44}"/>
              </a:ext>
            </a:extLst>
          </p:cNvPr>
          <p:cNvPicPr>
            <a:picLocks noChangeAspect="1"/>
          </p:cNvPicPr>
          <p:nvPr/>
        </p:nvPicPr>
        <p:blipFill>
          <a:blip r:embed="rId4"/>
          <a:stretch>
            <a:fillRect/>
          </a:stretch>
        </p:blipFill>
        <p:spPr>
          <a:xfrm>
            <a:off x="7919576" y="100652"/>
            <a:ext cx="894367" cy="920750"/>
          </a:xfrm>
          <a:prstGeom prst="rect">
            <a:avLst/>
          </a:prstGeom>
        </p:spPr>
      </p:pic>
    </p:spTree>
    <p:extLst>
      <p:ext uri="{BB962C8B-B14F-4D97-AF65-F5344CB8AC3E}">
        <p14:creationId xmlns:p14="http://schemas.microsoft.com/office/powerpoint/2010/main" val="786868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the Shannon Way</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5762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343359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304800" y="1352550"/>
            <a:ext cx="8534400" cy="3657600"/>
          </a:xfrm>
        </p:spPr>
        <p:txBody>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sz="2400" b="1" dirty="0">
                <a:latin typeface="Calibri" charset="0"/>
              </a:rPr>
              <a:t>p(B|A) = P(A,B)/P(A)</a:t>
            </a:r>
            <a:r>
              <a:rPr lang="en-US" sz="3600" dirty="0">
                <a:latin typeface="Calibri" charset="0"/>
              </a:rPr>
              <a:t>	</a:t>
            </a:r>
            <a:r>
              <a:rPr lang="en-US" dirty="0">
                <a:latin typeface="Calibri" charset="0"/>
              </a:rPr>
              <a:t>Rewriting:   </a:t>
            </a:r>
            <a:r>
              <a:rPr lang="en-US" sz="2400" b="1" dirty="0">
                <a:latin typeface="Calibri" charset="0"/>
              </a:rPr>
              <a:t>P(A,B) = P(A)P(B|A)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Calibri" charset="0"/>
              </a:rPr>
              <a:t> P(A,B,C,D) = P(A)P(B|A)P(C|A,B)P(D|A,B,C)</a:t>
            </a:r>
            <a:endParaRPr lang="en-US" sz="3200" dirty="0">
              <a:latin typeface="Calibri" charset="0"/>
            </a:endParaRPr>
          </a:p>
          <a:p>
            <a:pPr eaLnBrk="1" hangingPunct="1"/>
            <a:r>
              <a:rPr lang="en-US" sz="2800" dirty="0">
                <a:latin typeface="Calibri" charset="0"/>
              </a:rPr>
              <a:t>The Chain Rule in General</a:t>
            </a:r>
          </a:p>
          <a:p>
            <a:pPr eaLnBrk="1" hangingPunct="1">
              <a:buNone/>
            </a:pPr>
            <a:r>
              <a:rPr lang="en-US" sz="2800" dirty="0">
                <a:latin typeface="Calibri" charset="0"/>
              </a:rPr>
              <a:t>  P(x</a:t>
            </a:r>
            <a:r>
              <a:rPr lang="en-US" sz="2800" baseline="-25000" dirty="0">
                <a:latin typeface="Calibri" charset="0"/>
              </a:rPr>
              <a:t>1</a:t>
            </a:r>
            <a:r>
              <a:rPr lang="en-US" sz="2800" dirty="0">
                <a:latin typeface="Calibri" charset="0"/>
              </a:rPr>
              <a:t>,x</a:t>
            </a:r>
            <a:r>
              <a:rPr lang="en-US" sz="2800" baseline="-25000" dirty="0">
                <a:latin typeface="Calibri" charset="0"/>
              </a:rPr>
              <a:t>2</a:t>
            </a:r>
            <a:r>
              <a:rPr lang="en-US" sz="2800" dirty="0">
                <a:latin typeface="Calibri" charset="0"/>
              </a:rPr>
              <a:t>,x</a:t>
            </a:r>
            <a:r>
              <a:rPr lang="en-US" sz="2800" baseline="-25000" dirty="0">
                <a:latin typeface="Calibri" charset="0"/>
              </a:rPr>
              <a:t>3</a:t>
            </a:r>
            <a:r>
              <a:rPr lang="en-US" sz="2800" dirty="0">
                <a:latin typeface="Calibri" charset="0"/>
              </a:rPr>
              <a:t>,…,</a:t>
            </a:r>
            <a:r>
              <a:rPr lang="en-US" sz="2800" dirty="0" err="1">
                <a:latin typeface="Calibri" charset="0"/>
              </a:rPr>
              <a:t>x</a:t>
            </a:r>
            <a:r>
              <a:rPr lang="en-US" sz="2800" baseline="-25000" dirty="0" err="1">
                <a:latin typeface="Calibri" charset="0"/>
              </a:rPr>
              <a:t>n</a:t>
            </a:r>
            <a:r>
              <a:rPr lang="en-US" sz="2800" dirty="0">
                <a:latin typeface="Calibri" charset="0"/>
              </a:rPr>
              <a:t>) = P(x</a:t>
            </a:r>
            <a:r>
              <a:rPr lang="en-US" sz="2800" baseline="-25000" dirty="0">
                <a:latin typeface="Calibri" charset="0"/>
              </a:rPr>
              <a:t>1</a:t>
            </a:r>
            <a:r>
              <a:rPr lang="en-US" sz="2800" dirty="0">
                <a:latin typeface="Calibri" charset="0"/>
              </a:rPr>
              <a:t>)P(x</a:t>
            </a:r>
            <a:r>
              <a:rPr lang="en-US" sz="2800" baseline="-25000" dirty="0">
                <a:latin typeface="Calibri" charset="0"/>
              </a:rPr>
              <a:t>2</a:t>
            </a:r>
            <a:r>
              <a:rPr lang="en-US" sz="2800" dirty="0">
                <a:latin typeface="Calibri" charset="0"/>
              </a:rPr>
              <a:t>|x</a:t>
            </a:r>
            <a:r>
              <a:rPr lang="en-US" sz="2800" baseline="-25000" dirty="0">
                <a:latin typeface="Calibri" charset="0"/>
              </a:rPr>
              <a:t>1</a:t>
            </a:r>
            <a:r>
              <a:rPr lang="en-US" sz="2800" dirty="0">
                <a:latin typeface="Calibri" charset="0"/>
              </a:rPr>
              <a:t>)P(x</a:t>
            </a:r>
            <a:r>
              <a:rPr lang="en-US" sz="2800" baseline="-25000" dirty="0">
                <a:latin typeface="Calibri" charset="0"/>
              </a:rPr>
              <a:t>3</a:t>
            </a:r>
            <a:r>
              <a:rPr lang="en-US" sz="2800" dirty="0">
                <a:latin typeface="Calibri" charset="0"/>
              </a:rPr>
              <a:t>|x</a:t>
            </a:r>
            <a:r>
              <a:rPr lang="en-US" sz="2800" baseline="-25000" dirty="0">
                <a:latin typeface="Calibri" charset="0"/>
              </a:rPr>
              <a:t>1</a:t>
            </a:r>
            <a:r>
              <a:rPr lang="en-US" sz="2800" dirty="0">
                <a:latin typeface="Calibri" charset="0"/>
              </a:rPr>
              <a:t>,x</a:t>
            </a:r>
            <a:r>
              <a:rPr lang="en-US" sz="2800" baseline="-25000" dirty="0">
                <a:latin typeface="Calibri" charset="0"/>
              </a:rPr>
              <a:t>2</a:t>
            </a:r>
            <a:r>
              <a:rPr lang="en-US" sz="2800" dirty="0">
                <a:latin typeface="Calibri" charset="0"/>
              </a:rPr>
              <a:t>)…P(x</a:t>
            </a:r>
            <a:r>
              <a:rPr lang="en-US" sz="2800" baseline="-25000" dirty="0">
                <a:latin typeface="Calibri" charset="0"/>
              </a:rPr>
              <a:t>n</a:t>
            </a:r>
            <a:r>
              <a:rPr lang="en-US" sz="2800" dirty="0">
                <a:latin typeface="Calibri" charset="0"/>
              </a:rPr>
              <a:t>|x</a:t>
            </a:r>
            <a:r>
              <a:rPr lang="en-US" sz="2800" baseline="-25000" dirty="0">
                <a:latin typeface="Calibri" charset="0"/>
              </a:rPr>
              <a:t>1</a:t>
            </a:r>
            <a:r>
              <a:rPr lang="en-US" sz="2800" dirty="0">
                <a:latin typeface="Calibri" charset="0"/>
              </a:rPr>
              <a:t>,…,x</a:t>
            </a:r>
            <a:r>
              <a:rPr lang="en-US" sz="2800" baseline="-25000" dirty="0">
                <a:latin typeface="Calibri" charset="0"/>
              </a:rPr>
              <a:t>n-1</a:t>
            </a:r>
            <a:r>
              <a:rPr lang="en-US" sz="2800"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211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eaLnBrk="1" hangingPunct="1">
              <a:buNone/>
            </a:pPr>
            <a:r>
              <a:rPr lang="en-US" dirty="0">
                <a:latin typeface="Calibri" charset="0"/>
              </a:rPr>
              <a:t> </a:t>
            </a:r>
          </a:p>
        </p:txBody>
      </p:sp>
      <p:pic>
        <p:nvPicPr>
          <p:cNvPr id="5" name="Picture 8"/>
          <p:cNvPicPr>
            <a:picLocks noChangeAspect="1"/>
          </p:cNvPicPr>
          <p:nvPr/>
        </p:nvPicPr>
        <p:blipFill>
          <a:blip r:embed="rId3"/>
          <a:srcRect/>
          <a:stretch/>
        </p:blipFill>
        <p:spPr bwMode="auto">
          <a:xfrm>
            <a:off x="496839" y="1262935"/>
            <a:ext cx="8342361" cy="3366215"/>
          </a:xfrm>
          <a:prstGeom prst="rect">
            <a:avLst/>
          </a:prstGeom>
          <a:noFill/>
          <a:ln w="9525">
            <a:noFill/>
            <a:miter lim="800000"/>
            <a:headEnd/>
            <a:tailEnd/>
          </a:ln>
        </p:spPr>
      </p:pic>
    </p:spTree>
    <p:extLst>
      <p:ext uri="{BB962C8B-B14F-4D97-AF65-F5344CB8AC3E}">
        <p14:creationId xmlns:p14="http://schemas.microsoft.com/office/powerpoint/2010/main" val="1281553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charset="0"/>
              </a:rPr>
              <a:t>N=884,647 tokens, V=29,066</a:t>
            </a:r>
          </a:p>
          <a:p>
            <a:pPr marL="0" indent="0" eaLnBrk="1" hangingPunct="1">
              <a:buNone/>
            </a:pPr>
            <a:r>
              <a:rPr lang="en-US" dirty="0">
                <a:latin typeface="Calibri" charset="0"/>
              </a:rPr>
              <a:t>Shakespeare produced 300,000 bigram types out of V</a:t>
            </a:r>
            <a:r>
              <a:rPr lang="en-US" baseline="30000" dirty="0">
                <a:latin typeface="Calibri" charset="0"/>
              </a:rPr>
              <a:t>2</a:t>
            </a:r>
            <a:r>
              <a:rPr lang="en-US" dirty="0">
                <a:latin typeface="Calibri" charset="0"/>
              </a:rPr>
              <a:t>= 844 million possible bigrams.</a:t>
            </a:r>
          </a:p>
          <a:p>
            <a:pPr lvl="1"/>
            <a:r>
              <a:rPr lang="en-US" dirty="0">
                <a:latin typeface="Calibri" charset="0"/>
              </a:rPr>
              <a:t>So 99.96% of the possible bigrams were never seen (have zero entries in the table)</a:t>
            </a:r>
          </a:p>
          <a:p>
            <a:pPr lvl="1"/>
            <a:r>
              <a:rPr lang="en-US" dirty="0">
                <a:latin typeface="Calibri" charset="0"/>
              </a:rPr>
              <a:t>That sparsity is even worse for 4-grams, explaining why our sampling generated actual Shakespeare.</a:t>
            </a:r>
          </a:p>
          <a:p>
            <a:pPr eaLnBrk="1" hangingPunct="1"/>
            <a:endParaRPr lang="en-US" dirty="0">
              <a:latin typeface="Calibri" charset="0"/>
            </a:endParaRPr>
          </a:p>
        </p:txBody>
      </p:sp>
    </p:spTree>
    <p:extLst>
      <p:ext uri="{BB962C8B-B14F-4D97-AF65-F5344CB8AC3E}">
        <p14:creationId xmlns:p14="http://schemas.microsoft.com/office/powerpoint/2010/main" val="28395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p>
        </p:txBody>
      </p:sp>
      <p:pic>
        <p:nvPicPr>
          <p:cNvPr id="5" name="Picture 6"/>
          <p:cNvPicPr>
            <a:picLocks noChangeAspect="1"/>
          </p:cNvPicPr>
          <p:nvPr/>
        </p:nvPicPr>
        <p:blipFill>
          <a:blip r:embed="rId3"/>
          <a:srcRect/>
          <a:stretch/>
        </p:blipFill>
        <p:spPr bwMode="auto">
          <a:xfrm>
            <a:off x="569225" y="1561476"/>
            <a:ext cx="8150351" cy="2879465"/>
          </a:xfrm>
          <a:prstGeom prst="rect">
            <a:avLst/>
          </a:prstGeom>
          <a:noFill/>
          <a:ln w="9525">
            <a:noFill/>
            <a:miter lim="800000"/>
            <a:headEnd/>
            <a:tailEnd/>
          </a:ln>
        </p:spPr>
      </p:pic>
    </p:spTree>
    <p:extLst>
      <p:ext uri="{BB962C8B-B14F-4D97-AF65-F5344CB8AC3E}">
        <p14:creationId xmlns:p14="http://schemas.microsoft.com/office/powerpoint/2010/main" val="309061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p>
          <a:p>
            <a:pPr marL="0" indent="0">
              <a:buNone/>
            </a:pPr>
            <a:r>
              <a:rPr lang="en-US" sz="2700" dirty="0">
                <a:latin typeface="Courier" pitchFamily="2" charset="0"/>
              </a:rPr>
              <a:t>2) This shall forbid it should be branded, if renown made it empty. </a:t>
            </a:r>
          </a:p>
          <a:p>
            <a:pPr marL="0" indent="0">
              <a:buNone/>
            </a:pPr>
            <a:r>
              <a:rPr lang="en-US" sz="2700" dirty="0">
                <a:latin typeface="Courier" pitchFamily="2" charset="0"/>
              </a:rPr>
              <a:t>3) “You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53</a:t>
            </a:fld>
            <a:endParaRPr lang="en-US"/>
          </a:p>
        </p:txBody>
      </p:sp>
    </p:spTree>
    <p:extLst>
      <p:ext uri="{BB962C8B-B14F-4D97-AF65-F5344CB8AC3E}">
        <p14:creationId xmlns:p14="http://schemas.microsoft.com/office/powerpoint/2010/main" val="4055929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4A73-8B6C-AF56-6A8B-316AE8CA3D57}"/>
              </a:ext>
            </a:extLst>
          </p:cNvPr>
          <p:cNvSpPr>
            <a:spLocks noGrp="1"/>
          </p:cNvSpPr>
          <p:nvPr>
            <p:ph type="title"/>
          </p:nvPr>
        </p:nvSpPr>
        <p:spPr/>
        <p:txBody>
          <a:bodyPr/>
          <a:lstStyle/>
          <a:p>
            <a:r>
              <a:rPr lang="en-US" dirty="0"/>
              <a:t>Choosing training data</a:t>
            </a:r>
          </a:p>
        </p:txBody>
      </p:sp>
      <p:sp>
        <p:nvSpPr>
          <p:cNvPr id="3" name="Content Placeholder 2">
            <a:extLst>
              <a:ext uri="{FF2B5EF4-FFF2-40B4-BE49-F238E27FC236}">
                <a16:creationId xmlns:a16="http://schemas.microsoft.com/office/drawing/2014/main" id="{EFF346BC-3DFF-F964-652F-78BBDEBF6FDA}"/>
              </a:ext>
            </a:extLst>
          </p:cNvPr>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p>
          <a:p>
            <a:pPr lvl="1">
              <a:buFont typeface="Arial" panose="020B0604020202020204" pitchFamily="34" charset="0"/>
              <a:buChar char="•"/>
            </a:pPr>
            <a:r>
              <a:rPr lang="en-US" dirty="0"/>
              <a:t>If legal or medical, need lots of special-purpose documents</a:t>
            </a:r>
          </a:p>
          <a:p>
            <a:pPr marL="0" indent="0">
              <a:buNone/>
            </a:pPr>
            <a:r>
              <a:rPr lang="en-US" dirty="0"/>
              <a:t>Make sure to cover different kinds of dialects and speaker/authors.</a:t>
            </a:r>
          </a:p>
          <a:p>
            <a:pPr lvl="1">
              <a:buFont typeface="Arial" panose="020B0604020202020204" pitchFamily="34" charset="0"/>
              <a:buChar char="•"/>
            </a:pPr>
            <a:r>
              <a:rPr lang="en-US" dirty="0"/>
              <a:t>Example: </a:t>
            </a:r>
            <a:r>
              <a:rPr lang="en-US" i="1" dirty="0"/>
              <a:t>African-American Vernacular English (AAVE)</a:t>
            </a:r>
          </a:p>
          <a:p>
            <a:pPr lvl="2">
              <a:buFont typeface="Arial" panose="020B0604020202020204" pitchFamily="34" charset="0"/>
              <a:buChar char="•"/>
            </a:pPr>
            <a:r>
              <a:rPr lang="en-US" dirty="0"/>
              <a:t>One of many varieties that can be used by African Americans and others</a:t>
            </a:r>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p>
          <a:p>
            <a:pPr lvl="2">
              <a:buFont typeface="Arial" panose="020B0604020202020204" pitchFamily="34" charset="0"/>
              <a:buChar char="•"/>
            </a:pPr>
            <a:r>
              <a:rPr lang="en-US" dirty="0"/>
              <a:t>"My phone </a:t>
            </a:r>
            <a:r>
              <a:rPr lang="en-US" dirty="0" err="1"/>
              <a:t>finna</a:t>
            </a:r>
            <a:r>
              <a:rPr lang="en-US" dirty="0"/>
              <a:t> die"</a:t>
            </a:r>
          </a:p>
        </p:txBody>
      </p:sp>
      <p:sp>
        <p:nvSpPr>
          <p:cNvPr id="4" name="TextBox 3">
            <a:extLst>
              <a:ext uri="{FF2B5EF4-FFF2-40B4-BE49-F238E27FC236}">
                <a16:creationId xmlns:a16="http://schemas.microsoft.com/office/drawing/2014/main" id="{C2483171-3373-F2D2-02B4-EC74BCB46AF4}"/>
              </a:ext>
            </a:extLst>
          </p:cNvPr>
          <p:cNvSpPr txBox="1"/>
          <p:nvPr/>
        </p:nvSpPr>
        <p:spPr>
          <a:xfrm>
            <a:off x="3069125" y="427323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6413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charset="0"/>
              </a:rPr>
              <a:t>N-grams only work well for word prediction if the test corpus looks like the training corpus</a:t>
            </a:r>
          </a:p>
          <a:p>
            <a:pPr lvl="1" eaLnBrk="1" hangingPunct="1">
              <a:buFont typeface="Arial" panose="020B0604020202020204" pitchFamily="34" charset="0"/>
              <a:buChar char="•"/>
            </a:pPr>
            <a:r>
              <a:rPr lang="en-US" sz="2800" dirty="0">
                <a:latin typeface="Calibri" charset="0"/>
              </a:rPr>
              <a:t>But even when we try to pick a good training corpus, the test set will surprise us!</a:t>
            </a:r>
          </a:p>
          <a:p>
            <a:pPr lvl="1" eaLnBrk="1" hangingPunct="1">
              <a:buFont typeface="Arial" panose="020B0604020202020204" pitchFamily="34" charset="0"/>
              <a:buChar char="•"/>
            </a:pPr>
            <a:r>
              <a:rPr lang="en-US" sz="2800" dirty="0">
                <a:latin typeface="Calibri" charset="0"/>
              </a:rPr>
              <a:t>We need to train robust models that generalize!</a:t>
            </a:r>
          </a:p>
          <a:p>
            <a:pPr marL="11113" lvl="1" indent="50800" eaLnBrk="1" hangingPunct="1">
              <a:buNone/>
            </a:pPr>
            <a:r>
              <a:rPr lang="en-US" sz="2800" dirty="0">
                <a:latin typeface="Calibri" charset="0"/>
              </a:rPr>
              <a:t>One kind of generalization: </a:t>
            </a:r>
            <a:r>
              <a:rPr lang="en-US" sz="2800" b="1" dirty="0">
                <a:latin typeface="Calibri" charset="0"/>
              </a:rPr>
              <a:t>Zeros</a:t>
            </a:r>
          </a:p>
          <a:p>
            <a:pPr lvl="2">
              <a:buFont typeface="Arial" panose="020B0604020202020204" pitchFamily="34" charset="0"/>
              <a:buChar char="•"/>
            </a:pPr>
            <a:r>
              <a:rPr lang="en-US" sz="2800" dirty="0">
                <a:latin typeface="Calibri" charset="0"/>
              </a:rPr>
              <a:t>Things that don’t ever occur in the training set</a:t>
            </a:r>
          </a:p>
          <a:p>
            <a:pPr lvl="3">
              <a:buFont typeface="Arial" panose="020B0604020202020204" pitchFamily="34" charset="0"/>
              <a:buChar char="•"/>
            </a:pPr>
            <a:r>
              <a:rPr lang="en-US" sz="2800" dirty="0">
                <a:latin typeface="Calibri" charset="0"/>
              </a:rPr>
              <a:t>But occur in the test set</a:t>
            </a:r>
          </a:p>
        </p:txBody>
      </p:sp>
    </p:spTree>
    <p:extLst>
      <p:ext uri="{BB962C8B-B14F-4D97-AF65-F5344CB8AC3E}">
        <p14:creationId xmlns:p14="http://schemas.microsoft.com/office/powerpoint/2010/main" val="381027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15757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3819911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148098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Add-one (Laplace) smoothing</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87752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p:txBody>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P(“its water is so transparent”) =</a:t>
            </a:r>
          </a:p>
          <a:p>
            <a:pPr eaLnBrk="1" hangingPunct="1">
              <a:buFont typeface="Times" charset="0"/>
              <a:buNone/>
            </a:pPr>
            <a:r>
              <a:rPr lang="en-US" dirty="0">
                <a:latin typeface="Calibri" charset="0"/>
              </a:rPr>
              <a:t>	</a:t>
            </a:r>
            <a:r>
              <a:rPr lang="en-US" sz="2800" dirty="0">
                <a:solidFill>
                  <a:srgbClr val="404040"/>
                </a:solidFill>
                <a:latin typeface="Calibri" charset="0"/>
              </a:rPr>
              <a:t>P(its) × P(</a:t>
            </a:r>
            <a:r>
              <a:rPr lang="en-US" sz="2800" dirty="0" err="1">
                <a:solidFill>
                  <a:srgbClr val="404040"/>
                </a:solidFill>
                <a:latin typeface="Calibri" charset="0"/>
              </a:rPr>
              <a:t>water|its</a:t>
            </a:r>
            <a:r>
              <a:rPr lang="en-US" sz="2800" dirty="0">
                <a:solidFill>
                  <a:srgbClr val="404040"/>
                </a:solidFill>
                <a:latin typeface="Calibri" charset="0"/>
              </a:rPr>
              <a:t>) ×  P(</a:t>
            </a:r>
            <a:r>
              <a:rPr lang="en-US" sz="2800" dirty="0" err="1">
                <a:solidFill>
                  <a:srgbClr val="404040"/>
                </a:solidFill>
                <a:latin typeface="Calibri" charset="0"/>
              </a:rPr>
              <a:t>is|its</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so|its</a:t>
            </a:r>
            <a:r>
              <a:rPr lang="en-US" sz="2800" dirty="0">
                <a:solidFill>
                  <a:srgbClr val="404040"/>
                </a:solidFill>
                <a:latin typeface="Calibri" charset="0"/>
              </a:rPr>
              <a:t> water is) ×  P(</a:t>
            </a:r>
            <a:r>
              <a:rPr lang="en-US" sz="2800" dirty="0" err="1">
                <a:solidFill>
                  <a:srgbClr val="404040"/>
                </a:solidFill>
                <a:latin typeface="Calibri" charset="0"/>
              </a:rPr>
              <a:t>transparent|its</a:t>
            </a:r>
            <a:r>
              <a:rPr lang="en-US" sz="2800" dirty="0">
                <a:solidFill>
                  <a:srgbClr val="404040"/>
                </a:solidFill>
                <a:latin typeface="Calibri" charset="0"/>
              </a:rPr>
              <a:t> water is so)</a:t>
            </a:r>
          </a:p>
        </p:txBody>
      </p:sp>
      <p:graphicFrame>
        <p:nvGraphicFramePr>
          <p:cNvPr id="5" name="Object 2"/>
          <p:cNvGraphicFramePr>
            <a:graphicFrameLocks noChangeAspect="1"/>
          </p:cNvGraphicFramePr>
          <p:nvPr/>
        </p:nvGraphicFramePr>
        <p:xfrm>
          <a:off x="1295400" y="1809750"/>
          <a:ext cx="6553200" cy="979487"/>
        </p:xfrm>
        <a:graphic>
          <a:graphicData uri="http://schemas.openxmlformats.org/presentationml/2006/ole">
            <mc:AlternateContent xmlns:mc="http://schemas.openxmlformats.org/markup-compatibility/2006">
              <mc:Choice xmlns:v="urn:schemas-microsoft-com:vml" Requires="v">
                <p:oleObj name="Equation" r:id="rId3" imgW="2387600" imgH="355600" progId="Equation.3">
                  <p:embed/>
                </p:oleObj>
              </mc:Choice>
              <mc:Fallback>
                <p:oleObj name="Equation" r:id="rId3" imgW="2387600" imgH="35560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809750"/>
                        <a:ext cx="6553200" cy="97948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1096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76200" y="1139890"/>
            <a:ext cx="8229600" cy="4038600"/>
          </a:xfrm>
        </p:spPr>
        <p:txBody>
          <a:bodyPr/>
          <a:lstStyle/>
          <a:p>
            <a:pPr eaLnBrk="1" hangingPunct="1">
              <a:lnSpc>
                <a:spcPct val="70000"/>
              </a:lnSpc>
            </a:pPr>
            <a:r>
              <a:rPr lang="en-US" sz="1800" dirty="0">
                <a:latin typeface="Calibri"/>
                <a:ea typeface="ＭＳ Ｐゴシック" charset="0"/>
                <a:cs typeface="Calibri"/>
              </a:rPr>
              <a:t>When we have sparse statistics:</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buFont typeface="Wingdings" charset="0"/>
              <a:buNone/>
            </a:pPr>
            <a:endParaRPr lang="en-US" sz="1400" dirty="0">
              <a:latin typeface="Calibri"/>
              <a:ea typeface="ＭＳ Ｐゴシック" charset="0"/>
              <a:cs typeface="Calibri"/>
            </a:endParaRPr>
          </a:p>
          <a:p>
            <a:pPr eaLnBrk="1" hangingPunct="1">
              <a:lnSpc>
                <a:spcPct val="70000"/>
              </a:lnSpc>
            </a:pPr>
            <a:r>
              <a:rPr lang="en-US" sz="1800" dirty="0">
                <a:latin typeface="Calibri"/>
                <a:ea typeface="ＭＳ Ｐゴシック" charset="0"/>
                <a:cs typeface="Calibri"/>
              </a:rPr>
              <a:t>Steal probability mass to generalize better</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1428750"/>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64541" name="Text Box 30"/>
          <p:cNvSpPr txBox="1">
            <a:spLocks noChangeArrowheads="1"/>
          </p:cNvSpPr>
          <p:nvPr/>
        </p:nvSpPr>
        <p:spPr bwMode="auto">
          <a:xfrm>
            <a:off x="1524000" y="3333750"/>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2.5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1.5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a:t>
            </a:r>
            <a:r>
              <a:rPr kumimoji="0" lang="en-US" sz="1600" b="0" i="0" u="none" strike="noStrike" kern="1200" cap="none" spc="0" normalizeH="0" baseline="0" noProof="0" dirty="0">
                <a:ln>
                  <a:noFill/>
                </a:ln>
                <a:solidFill>
                  <a:srgbClr val="CC0000"/>
                </a:solidFill>
                <a:effectLst/>
                <a:uLnTx/>
                <a:uFillTx/>
                <a:latin typeface="Calibri"/>
                <a:ea typeface="ＭＳ Ｐゴシック" charset="0"/>
                <a:cs typeface="Calibri"/>
              </a:rPr>
              <a:t>2 other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p:cNvSpPr txBox="1">
            <a:spLocks noChangeArrowheads="1"/>
          </p:cNvSpPr>
          <p:nvPr/>
        </p:nvSpPr>
        <p:spPr bwMode="auto">
          <a:xfrm rot="16200000">
            <a:off x="6423025" y="2052638"/>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p:cNvSpPr txBox="1">
            <a:spLocks noChangeArrowheads="1"/>
          </p:cNvSpPr>
          <p:nvPr/>
        </p:nvSpPr>
        <p:spPr bwMode="auto">
          <a:xfrm rot="16200000">
            <a:off x="6804025" y="20605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48" name="Text Box 21"/>
          <p:cNvSpPr txBox="1">
            <a:spLocks noChangeArrowheads="1"/>
          </p:cNvSpPr>
          <p:nvPr/>
        </p:nvSpPr>
        <p:spPr bwMode="auto">
          <a:xfrm rot="16200000">
            <a:off x="7185025" y="20605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49" name="Text Box 22"/>
          <p:cNvSpPr txBox="1">
            <a:spLocks noChangeArrowheads="1"/>
          </p:cNvSpPr>
          <p:nvPr/>
        </p:nvSpPr>
        <p:spPr bwMode="auto">
          <a:xfrm>
            <a:off x="8001000" y="2114550"/>
            <a:ext cx="533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57" name="Text Box 12"/>
          <p:cNvSpPr txBox="1">
            <a:spLocks noChangeArrowheads="1"/>
          </p:cNvSpPr>
          <p:nvPr/>
        </p:nvSpPr>
        <p:spPr bwMode="auto">
          <a:xfrm rot="16200000">
            <a:off x="721677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58" name="Text Box 13"/>
          <p:cNvSpPr txBox="1">
            <a:spLocks noChangeArrowheads="1"/>
          </p:cNvSpPr>
          <p:nvPr/>
        </p:nvSpPr>
        <p:spPr bwMode="auto">
          <a:xfrm>
            <a:off x="8001000" y="4324350"/>
            <a:ext cx="533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964072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828800" y="3110"/>
            <a:ext cx="7162800" cy="968440"/>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lstStyle/>
          <a:p>
            <a:pPr eaLnBrk="1" hangingPunct="1"/>
            <a:r>
              <a:rPr lang="en-US" sz="2800" dirty="0">
                <a:latin typeface="Calibri" charset="0"/>
              </a:rPr>
              <a:t>Also called Laplace smoothing</a:t>
            </a:r>
          </a:p>
          <a:p>
            <a:pPr eaLnBrk="1" hangingPunct="1"/>
            <a:r>
              <a:rPr lang="en-US" sz="2800" dirty="0">
                <a:latin typeface="Calibri" charset="0"/>
              </a:rPr>
              <a:t>Pretend we saw each word one more time than we did</a:t>
            </a:r>
          </a:p>
          <a:p>
            <a:pPr eaLnBrk="1" hangingPunct="1"/>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graphicFrame>
        <p:nvGraphicFramePr>
          <p:cNvPr id="9" name="Object 4"/>
          <p:cNvGraphicFramePr>
            <a:graphicFrameLocks noChangeAspect="1"/>
          </p:cNvGraphicFramePr>
          <p:nvPr/>
        </p:nvGraphicFramePr>
        <p:xfrm>
          <a:off x="4038600" y="2871787"/>
          <a:ext cx="3721100" cy="995363"/>
        </p:xfrm>
        <a:graphic>
          <a:graphicData uri="http://schemas.openxmlformats.org/presentationml/2006/ole">
            <mc:AlternateContent xmlns:mc="http://schemas.openxmlformats.org/markup-compatibility/2006">
              <mc:Choice xmlns:v="urn:schemas-microsoft-com:vml" Requires="v">
                <p:oleObj name="Equation" r:id="rId3" imgW="1612900" imgH="431800" progId="Equation.3">
                  <p:embed/>
                </p:oleObj>
              </mc:Choice>
              <mc:Fallback>
                <p:oleObj name="Equation" r:id="rId3" imgW="1612900" imgH="431800" progId="Equation.3">
                  <p:embed/>
                  <p:pic>
                    <p:nvPicPr>
                      <p:cNvPr id="9" name="Object 4"/>
                      <p:cNvPicPr>
                        <a:picLocks noChangeAspect="1" noChangeArrowheads="1"/>
                      </p:cNvPicPr>
                      <p:nvPr/>
                    </p:nvPicPr>
                    <p:blipFill>
                      <a:blip r:embed="rId4"/>
                      <a:srcRect/>
                      <a:stretch>
                        <a:fillRect/>
                      </a:stretch>
                    </p:blipFill>
                    <p:spPr bwMode="auto">
                      <a:xfrm>
                        <a:off x="4038600" y="2871787"/>
                        <a:ext cx="3721100" cy="995363"/>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nvGraphicFramePr>
        <p:xfrm>
          <a:off x="3921125" y="4090988"/>
          <a:ext cx="4249738" cy="995362"/>
        </p:xfrm>
        <a:graphic>
          <a:graphicData uri="http://schemas.openxmlformats.org/presentationml/2006/ole">
            <mc:AlternateContent xmlns:mc="http://schemas.openxmlformats.org/markup-compatibility/2006">
              <mc:Choice xmlns:v="urn:schemas-microsoft-com:vml" Requires="v">
                <p:oleObj name="Equation" r:id="rId5" imgW="1841500" imgH="431800" progId="Equation.3">
                  <p:embed/>
                </p:oleObj>
              </mc:Choice>
              <mc:Fallback>
                <p:oleObj name="Equation" r:id="rId5" imgW="1841500" imgH="431800" progId="Equation.3">
                  <p:embed/>
                  <p:pic>
                    <p:nvPicPr>
                      <p:cNvPr id="10" name="Object 4"/>
                      <p:cNvPicPr>
                        <a:picLocks noChangeAspect="1" noChangeArrowheads="1"/>
                      </p:cNvPicPr>
                      <p:nvPr/>
                    </p:nvPicPr>
                    <p:blipFill>
                      <a:blip r:embed="rId6"/>
                      <a:srcRect/>
                      <a:stretch>
                        <a:fillRect/>
                      </a:stretch>
                    </p:blipFill>
                    <p:spPr bwMode="auto">
                      <a:xfrm>
                        <a:off x="3921125" y="4090988"/>
                        <a:ext cx="4249738" cy="9953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23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304800" y="1276350"/>
            <a:ext cx="8534400" cy="3657600"/>
          </a:xfrm>
        </p:spPr>
        <p:txBody>
          <a:bodyPr/>
          <a:lstStyle/>
          <a:p>
            <a:pPr eaLnBrk="1" hangingPunct="1"/>
            <a:r>
              <a:rPr lang="en-US" sz="2000" dirty="0">
                <a:latin typeface="Calibri" charset="0"/>
              </a:rPr>
              <a:t>The maximum likelihood estimate</a:t>
            </a:r>
          </a:p>
          <a:p>
            <a:pPr lvl="1"/>
            <a:r>
              <a:rPr lang="en-US" sz="1800" dirty="0">
                <a:latin typeface="Calibri" charset="0"/>
              </a:rPr>
              <a:t>of some parameter of a model M from a training set T</a:t>
            </a:r>
          </a:p>
          <a:p>
            <a:pPr lvl="1" eaLnBrk="1" hangingPunct="1"/>
            <a:r>
              <a:rPr lang="en-US" sz="1800" dirty="0">
                <a:latin typeface="Calibri" charset="0"/>
              </a:rPr>
              <a:t>maximizes the likelihood of the training set T given the model M</a:t>
            </a:r>
          </a:p>
          <a:p>
            <a:pPr eaLnBrk="1" hangingPunct="1"/>
            <a:r>
              <a:rPr lang="en-US" sz="2000" dirty="0">
                <a:latin typeface="Calibri" charset="0"/>
              </a:rPr>
              <a:t>Suppose the word “bagel” occurs 400 times in a corpus of a million words</a:t>
            </a:r>
          </a:p>
          <a:p>
            <a:pPr eaLnBrk="1" hangingPunct="1"/>
            <a:r>
              <a:rPr lang="en-US" sz="2000" dirty="0">
                <a:latin typeface="Calibri" charset="0"/>
              </a:rPr>
              <a:t>What is the probability that a random word from some other text will be “bagel”?</a:t>
            </a:r>
          </a:p>
          <a:p>
            <a:pPr eaLnBrk="1" hangingPunct="1"/>
            <a:r>
              <a:rPr lang="en-US" sz="2000" dirty="0">
                <a:latin typeface="Calibri" charset="0"/>
              </a:rPr>
              <a:t>MLE estimate is 400/1,000,000 = .0004</a:t>
            </a:r>
          </a:p>
          <a:p>
            <a:r>
              <a:rPr lang="en-US" sz="2200" dirty="0">
                <a:latin typeface="Calibri" charset="0"/>
              </a:rPr>
              <a:t>This may be a bad estimate for some other corpus</a:t>
            </a:r>
          </a:p>
          <a:p>
            <a:pPr lvl="1"/>
            <a:r>
              <a:rPr lang="en-US" sz="1800" dirty="0">
                <a:latin typeface="Calibri" charset="0"/>
              </a:rPr>
              <a:t>But it is the </a:t>
            </a:r>
            <a:r>
              <a:rPr lang="en-US" sz="1800" b="1" dirty="0">
                <a:latin typeface="Calibri" charset="0"/>
              </a:rPr>
              <a:t>estimate</a:t>
            </a:r>
            <a:r>
              <a:rPr lang="en-US" sz="1800" dirty="0">
                <a:latin typeface="Calibri" charset="0"/>
              </a:rPr>
              <a:t> that makes it </a:t>
            </a:r>
            <a:r>
              <a:rPr lang="en-US" sz="1800" b="1" dirty="0">
                <a:latin typeface="Calibri" charset="0"/>
              </a:rPr>
              <a:t>most likely</a:t>
            </a:r>
            <a:r>
              <a:rPr lang="en-US" sz="1800"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13329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Berkeley Restaurant Corpus: Laplace smoothed bigram counts</a:t>
            </a:r>
          </a:p>
        </p:txBody>
      </p:sp>
      <p:sp>
        <p:nvSpPr>
          <p:cNvPr id="72706" name="Rectangle 3"/>
          <p:cNvSpPr>
            <a:spLocks noGrp="1" noChangeArrowheads="1"/>
          </p:cNvSpPr>
          <p:nvPr>
            <p:ph type="body" idx="1"/>
          </p:nvPr>
        </p:nvSpPr>
        <p:spPr/>
        <p:txBody>
          <a:bodyPr/>
          <a:lstStyle/>
          <a:p>
            <a:pPr eaLnBrk="1" hangingPunct="1"/>
            <a:endParaRPr lang="en-US" dirty="0">
              <a:latin typeface="Arial" charset="0"/>
              <a:ea typeface="ＭＳ Ｐゴシック" charset="0"/>
              <a:cs typeface="ＭＳ Ｐゴシック" charset="0"/>
            </a:endParaRPr>
          </a:p>
        </p:txBody>
      </p:sp>
      <p:pic>
        <p:nvPicPr>
          <p:cNvPr id="5" name="Picture 4" descr="addone4"/>
          <p:cNvPicPr>
            <a:picLocks noChangeAspect="1" noChangeArrowheads="1"/>
          </p:cNvPicPr>
          <p:nvPr/>
        </p:nvPicPr>
        <p:blipFill>
          <a:blip r:embed="rId3"/>
          <a:srcRect/>
          <a:stretch>
            <a:fillRect/>
          </a:stretch>
        </p:blipFill>
        <p:spPr bwMode="auto">
          <a:xfrm>
            <a:off x="0" y="1581150"/>
            <a:ext cx="9245600" cy="3289300"/>
          </a:xfrm>
          <a:prstGeom prst="rect">
            <a:avLst/>
          </a:prstGeom>
          <a:noFill/>
          <a:ln w="9525">
            <a:noFill/>
            <a:miter lim="800000"/>
            <a:headEnd/>
            <a:tailEnd/>
          </a:ln>
        </p:spPr>
      </p:pic>
    </p:spTree>
    <p:extLst>
      <p:ext uri="{BB962C8B-B14F-4D97-AF65-F5344CB8AC3E}">
        <p14:creationId xmlns:p14="http://schemas.microsoft.com/office/powerpoint/2010/main" val="2798719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Laplace-smoothed bigrams</a:t>
            </a:r>
          </a:p>
        </p:txBody>
      </p:sp>
      <p:sp>
        <p:nvSpPr>
          <p:cNvPr id="74754" name="Rectangle 3"/>
          <p:cNvSpPr>
            <a:spLocks noGrp="1" noChangeArrowheads="1"/>
          </p:cNvSpPr>
          <p:nvPr>
            <p:ph type="body" idx="1"/>
          </p:nvPr>
        </p:nvSpPr>
        <p:spPr/>
        <p:txBody>
          <a:bodyPr/>
          <a:lstStyle/>
          <a:p>
            <a:pPr eaLnBrk="1" hangingPunct="1"/>
            <a:endParaRPr lang="en-US">
              <a:latin typeface="Arial" charset="0"/>
              <a:ea typeface="ＭＳ Ｐゴシック" charset="0"/>
              <a:cs typeface="ＭＳ Ｐゴシック" charset="0"/>
            </a:endParaRPr>
          </a:p>
        </p:txBody>
      </p:sp>
      <p:pic>
        <p:nvPicPr>
          <p:cNvPr id="6" name="Picture 4" descr="addone6"/>
          <p:cNvPicPr>
            <a:picLocks noChangeAspect="1" noChangeArrowheads="1"/>
          </p:cNvPicPr>
          <p:nvPr/>
        </p:nvPicPr>
        <p:blipFill>
          <a:blip r:embed="rId3"/>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304800" y="2647950"/>
            <a:ext cx="8568505" cy="2313199"/>
          </a:xfrm>
          <a:prstGeom prst="rect">
            <a:avLst/>
          </a:prstGeom>
          <a:noFill/>
          <a:ln w="9525">
            <a:noFill/>
            <a:miter lim="800000"/>
            <a:headEnd/>
            <a:tailEnd/>
          </a:ln>
        </p:spPr>
      </p:pic>
    </p:spTree>
    <p:extLst>
      <p:ext uri="{BB962C8B-B14F-4D97-AF65-F5344CB8AC3E}">
        <p14:creationId xmlns:p14="http://schemas.microsoft.com/office/powerpoint/2010/main" val="1555767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1371600" y="57150"/>
            <a:ext cx="7467600" cy="742950"/>
          </a:xfrm>
        </p:spPr>
        <p:txBody>
          <a:bodyPr/>
          <a:lstStyle/>
          <a:p>
            <a:pPr eaLnBrk="1" hangingPunct="1"/>
            <a:r>
              <a:rPr lang="en-US" dirty="0">
                <a:latin typeface="Arial" charset="0"/>
                <a:ea typeface="ＭＳ Ｐゴシック" charset="0"/>
                <a:cs typeface="ＭＳ Ｐゴシック" charset="0"/>
              </a:rPr>
              <a:t>Reconstituted counts</a:t>
            </a:r>
          </a:p>
        </p:txBody>
      </p:sp>
      <p:sp>
        <p:nvSpPr>
          <p:cNvPr id="76802" name="Rectangle 3"/>
          <p:cNvSpPr>
            <a:spLocks noGrp="1" noChangeArrowheads="1"/>
          </p:cNvSpPr>
          <p:nvPr>
            <p:ph type="body" idx="1"/>
          </p:nvPr>
        </p:nvSpPr>
        <p:spPr/>
        <p:txBody>
          <a:bodyPr/>
          <a:lstStyle/>
          <a:p>
            <a:pPr eaLnBrk="1" hangingPunct="1"/>
            <a:endParaRPr lang="en-US">
              <a:latin typeface="Arial" charset="0"/>
              <a:ea typeface="ＭＳ Ｐゴシック" charset="0"/>
              <a:cs typeface="ＭＳ Ｐゴシック" charset="0"/>
            </a:endParaRPr>
          </a:p>
        </p:txBody>
      </p:sp>
      <p:pic>
        <p:nvPicPr>
          <p:cNvPr id="6" name="Picture 4" descr="addone8"/>
          <p:cNvPicPr>
            <a:picLocks noChangeAspect="1" noChangeArrowheads="1"/>
          </p:cNvPicPr>
          <p:nvPr/>
        </p:nvPicPr>
        <p:blipFill>
          <a:blip r:embed="rId3"/>
          <a:srcRect/>
          <a:stretch>
            <a:fillRect/>
          </a:stretch>
        </p:blipFill>
        <p:spPr bwMode="auto">
          <a:xfrm>
            <a:off x="1524000" y="1123950"/>
            <a:ext cx="5715848" cy="1022014"/>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304800" y="2326524"/>
            <a:ext cx="8534400" cy="2847763"/>
          </a:xfrm>
          <a:prstGeom prst="rect">
            <a:avLst/>
          </a:prstGeom>
          <a:noFill/>
          <a:ln w="9525">
            <a:noFill/>
            <a:miter lim="800000"/>
            <a:headEnd/>
            <a:tailEnd/>
          </a:ln>
        </p:spPr>
      </p:pic>
    </p:spTree>
    <p:extLst>
      <p:ext uri="{BB962C8B-B14F-4D97-AF65-F5344CB8AC3E}">
        <p14:creationId xmlns:p14="http://schemas.microsoft.com/office/powerpoint/2010/main" val="1662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371600" y="26263"/>
            <a:ext cx="7467600" cy="742950"/>
          </a:xfrm>
        </p:spPr>
        <p:txBody>
          <a:bodyPr/>
          <a:lstStyle/>
          <a:p>
            <a:pPr eaLnBrk="1" hangingPunct="1"/>
            <a:r>
              <a:rPr lang="en-US" dirty="0">
                <a:latin typeface="Arial" charset="0"/>
                <a:ea typeface="ＭＳ Ｐゴシック" charset="0"/>
                <a:cs typeface="ＭＳ Ｐゴシック" charset="0"/>
              </a:rPr>
              <a:t>Compare with raw bigram counts</a:t>
            </a:r>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1905000" y="3007678"/>
            <a:ext cx="6400800" cy="2135822"/>
          </a:xfrm>
          <a:prstGeom prst="rect">
            <a:avLst/>
          </a:prstGeom>
          <a:noFill/>
          <a:ln w="9525">
            <a:noFill/>
            <a:miter lim="800000"/>
            <a:headEnd/>
            <a:tailEnd/>
          </a:ln>
        </p:spPr>
      </p:pic>
    </p:spTree>
    <p:extLst>
      <p:ext uri="{BB962C8B-B14F-4D97-AF65-F5344CB8AC3E}">
        <p14:creationId xmlns:p14="http://schemas.microsoft.com/office/powerpoint/2010/main" val="2976314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sz="2000"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29440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Add-one (Laplace) smoothing</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4257180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Interpolation, </a:t>
            </a:r>
            <a:r>
              <a:rPr lang="en-US" sz="3200" dirty="0" err="1">
                <a:solidFill>
                  <a:srgbClr val="A50021"/>
                </a:solidFill>
                <a:latin typeface="Calibri" charset="0"/>
              </a:rPr>
              <a:t>Backoff</a:t>
            </a:r>
            <a:r>
              <a:rPr lang="en-US" sz="3200" dirty="0">
                <a:solidFill>
                  <a:srgbClr val="A50021"/>
                </a:solidFill>
                <a:latin typeface="Calibri" charset="0"/>
              </a:rPr>
              <a:t>, and Web-Scale LMs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dirty="0"/>
            </a:br>
            <a:r>
              <a:rPr lang="en-US" sz="4400" dirty="0"/>
              <a:t>Language Modeling</a:t>
            </a:r>
            <a:endParaRPr sz="4400" dirty="0"/>
          </a:p>
        </p:txBody>
      </p:sp>
    </p:spTree>
    <p:extLst>
      <p:ext uri="{BB962C8B-B14F-4D97-AF65-F5344CB8AC3E}">
        <p14:creationId xmlns:p14="http://schemas.microsoft.com/office/powerpoint/2010/main" val="70999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graphicFrame>
        <p:nvGraphicFramePr>
          <p:cNvPr id="5" name="Object 2"/>
          <p:cNvGraphicFramePr>
            <a:graphicFrameLocks noChangeAspect="1"/>
          </p:cNvGraphicFramePr>
          <p:nvPr/>
        </p:nvGraphicFramePr>
        <p:xfrm>
          <a:off x="762001" y="2209800"/>
          <a:ext cx="6019800" cy="1994447"/>
        </p:xfrm>
        <a:graphic>
          <a:graphicData uri="http://schemas.openxmlformats.org/presentationml/2006/ole">
            <mc:AlternateContent xmlns:mc="http://schemas.openxmlformats.org/markup-compatibility/2006">
              <mc:Choice xmlns:v="urn:schemas-microsoft-com:vml" Requires="v">
                <p:oleObj name="Equation" r:id="rId3" imgW="2578100" imgH="850900" progId="Equation.3">
                  <p:embed/>
                </p:oleObj>
              </mc:Choice>
              <mc:Fallback>
                <p:oleObj name="Equation" r:id="rId3" imgW="2578100" imgH="85090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1" y="2209800"/>
                        <a:ext cx="6019800" cy="1994447"/>
                      </a:xfrm>
                      <a:prstGeom prst="rect">
                        <a:avLst/>
                      </a:prstGeom>
                      <a:noFill/>
                      <a:effectLst/>
                    </p:spPr>
                  </p:pic>
                </p:oleObj>
              </mc:Fallback>
            </mc:AlternateContent>
          </a:graphicData>
        </a:graphic>
      </p:graphicFrame>
    </p:spTree>
    <p:extLst>
      <p:ext uri="{BB962C8B-B14F-4D97-AF65-F5344CB8AC3E}">
        <p14:creationId xmlns:p14="http://schemas.microsoft.com/office/powerpoint/2010/main" val="22111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latin typeface="Arial" charset="0"/>
                <a:ea typeface="ＭＳ Ｐゴシック" charset="0"/>
                <a:cs typeface="ＭＳ Ｐゴシック" charset="0"/>
              </a:rPr>
              <a:t>Backoff</a:t>
            </a:r>
            <a:r>
              <a:rPr lang="en-US" dirty="0">
                <a:latin typeface="Arial" charset="0"/>
                <a:ea typeface="ＭＳ Ｐゴシック" charset="0"/>
                <a:cs typeface="ＭＳ Ｐゴシック" charset="0"/>
              </a:rPr>
              <a:t> and Interpolation</a:t>
            </a:r>
          </a:p>
        </p:txBody>
      </p:sp>
      <p:sp>
        <p:nvSpPr>
          <p:cNvPr id="57346" name="Rectangle 3"/>
          <p:cNvSpPr>
            <a:spLocks noGrp="1" noChangeArrowheads="1"/>
          </p:cNvSpPr>
          <p:nvPr>
            <p:ph type="body" idx="1"/>
          </p:nvPr>
        </p:nvSpPr>
        <p:spPr>
          <a:xfrm>
            <a:off x="304800" y="1352550"/>
            <a:ext cx="8534400" cy="3657600"/>
          </a:xfrm>
        </p:spPr>
        <p:txBody>
          <a:bodyPr/>
          <a:lstStyle/>
          <a:p>
            <a:pPr eaLnBrk="1" hangingPunct="1"/>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lvl="1" eaLnBrk="1" hangingPunct="1"/>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eaLnBrk="1" hangingPunct="1"/>
            <a:r>
              <a:rPr lang="en-US" b="1" dirty="0" err="1">
                <a:ea typeface="ＭＳ Ｐゴシック" charset="0"/>
              </a:rPr>
              <a:t>Backoff</a:t>
            </a:r>
            <a:r>
              <a:rPr lang="en-US" b="1" dirty="0">
                <a:ea typeface="ＭＳ Ｐゴシック" charset="0"/>
              </a:rPr>
              <a:t>: </a:t>
            </a:r>
          </a:p>
          <a:p>
            <a:pPr lvl="1"/>
            <a:r>
              <a:rPr lang="en-US" dirty="0">
                <a:ea typeface="ＭＳ Ｐゴシック" charset="0"/>
              </a:rPr>
              <a:t>use trigram if you have good evidence,</a:t>
            </a:r>
          </a:p>
          <a:p>
            <a:pPr lvl="1"/>
            <a:r>
              <a:rPr lang="en-US" dirty="0">
                <a:ea typeface="ＭＳ Ｐゴシック" charset="0"/>
              </a:rPr>
              <a:t>otherwise bigram, otherwise unigram</a:t>
            </a:r>
          </a:p>
          <a:p>
            <a:pPr eaLnBrk="1" hangingPunct="1"/>
            <a:r>
              <a:rPr lang="en-US" b="1" dirty="0">
                <a:ea typeface="ＭＳ Ｐゴシック" charset="0"/>
              </a:rPr>
              <a:t>Interpolation: </a:t>
            </a:r>
          </a:p>
          <a:p>
            <a:pPr lvl="1"/>
            <a:r>
              <a:rPr lang="en-US" dirty="0">
                <a:ea typeface="ＭＳ Ｐゴシック" charset="0"/>
              </a:rPr>
              <a:t>mix unigram, bigram, trigram</a:t>
            </a:r>
          </a:p>
          <a:p>
            <a:pPr lvl="1"/>
            <a:endParaRPr lang="en-US" dirty="0">
              <a:ea typeface="ＭＳ Ｐゴシック" charset="0"/>
            </a:endParaRPr>
          </a:p>
          <a:p>
            <a:r>
              <a:rPr lang="en-US" dirty="0">
                <a:ea typeface="ＭＳ Ｐゴシック" charset="0"/>
              </a:rPr>
              <a:t>Interpolation works better</a:t>
            </a:r>
          </a:p>
        </p:txBody>
      </p:sp>
    </p:spTree>
    <p:extLst>
      <p:ext uri="{BB962C8B-B14F-4D97-AF65-F5344CB8AC3E}">
        <p14:creationId xmlns:p14="http://schemas.microsoft.com/office/powerpoint/2010/main" val="106670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228600" y="1352550"/>
            <a:ext cx="8534400" cy="3333750"/>
          </a:xfrm>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949271"/>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10400" y="2076244"/>
            <a:ext cx="1331728" cy="812029"/>
          </a:xfrm>
          <a:prstGeom prst="rect">
            <a:avLst/>
          </a:prstGeom>
          <a:noFill/>
          <a:ln w="9525">
            <a:noFill/>
            <a:miter lim="800000"/>
            <a:headEnd/>
            <a:tailEnd/>
          </a:ln>
        </p:spPr>
      </p:pic>
    </p:spTree>
    <p:extLst>
      <p:ext uri="{BB962C8B-B14F-4D97-AF65-F5344CB8AC3E}">
        <p14:creationId xmlns:p14="http://schemas.microsoft.com/office/powerpoint/2010/main" val="27569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381000" y="1276350"/>
            <a:ext cx="8763000" cy="37338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Training Data</a:t>
            </a: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Held-Out Data</a:t>
            </a: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Test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Data</a:t>
            </a:r>
          </a:p>
        </p:txBody>
      </p:sp>
      <p:graphicFrame>
        <p:nvGraphicFramePr>
          <p:cNvPr id="7" name="Object 2"/>
          <p:cNvGraphicFramePr>
            <a:graphicFrameLocks noChangeAspect="1"/>
          </p:cNvGraphicFramePr>
          <p:nvPr/>
        </p:nvGraphicFramePr>
        <p:xfrm>
          <a:off x="1219200" y="4171950"/>
          <a:ext cx="6723063" cy="779462"/>
        </p:xfrm>
        <a:graphic>
          <a:graphicData uri="http://schemas.openxmlformats.org/presentationml/2006/ole">
            <mc:AlternateContent xmlns:mc="http://schemas.openxmlformats.org/markup-compatibility/2006">
              <mc:Choice xmlns:v="urn:schemas-microsoft-com:vml" Requires="v">
                <p:oleObj name="Equation" r:id="rId2" imgW="3149600" imgH="368300" progId="Equation.3">
                  <p:embed/>
                </p:oleObj>
              </mc:Choice>
              <mc:Fallback>
                <p:oleObj name="Equation" r:id="rId2" imgW="3149600" imgH="368300" progId="Equation.3">
                  <p:embed/>
                  <p:pic>
                    <p:nvPicPr>
                      <p:cNvPr id="7" name="Object 2"/>
                      <p:cNvPicPr>
                        <a:picLocks noChangeAspect="1" noChangeArrowheads="1"/>
                      </p:cNvPicPr>
                      <p:nvPr/>
                    </p:nvPicPr>
                    <p:blipFill>
                      <a:blip r:embed="rId3"/>
                      <a:srcRect/>
                      <a:stretch>
                        <a:fillRect/>
                      </a:stretch>
                    </p:blipFill>
                    <p:spPr bwMode="auto">
                      <a:xfrm>
                        <a:off x="1219200" y="4171950"/>
                        <a:ext cx="6723063"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31101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t>Unknown words: Open versus closed vocabulary tasks</a:t>
            </a:r>
          </a:p>
        </p:txBody>
      </p:sp>
      <p:sp>
        <p:nvSpPr>
          <p:cNvPr id="145411" name="Rectangle 3"/>
          <p:cNvSpPr>
            <a:spLocks noGrp="1" noChangeArrowheads="1"/>
          </p:cNvSpPr>
          <p:nvPr>
            <p:ph sz="quarter" idx="1"/>
          </p:nvPr>
        </p:nvSpPr>
        <p:spPr>
          <a:xfrm>
            <a:off x="304800" y="1200150"/>
            <a:ext cx="8534400" cy="3333750"/>
          </a:xfrm>
        </p:spPr>
        <p:txBody>
          <a:bodyPr/>
          <a:lstStyle/>
          <a:p>
            <a:pPr eaLnBrk="1" hangingPunct="1">
              <a:lnSpc>
                <a:spcPct val="90000"/>
              </a:lnSpc>
            </a:pPr>
            <a:r>
              <a:rPr lang="en-US" sz="2000" dirty="0">
                <a:latin typeface="Calibri" charset="0"/>
              </a:rPr>
              <a:t>If we know all the words in advanced</a:t>
            </a:r>
          </a:p>
          <a:p>
            <a:pPr lvl="1" eaLnBrk="1" hangingPunct="1">
              <a:lnSpc>
                <a:spcPct val="90000"/>
              </a:lnSpc>
            </a:pPr>
            <a:r>
              <a:rPr lang="en-US" sz="1800" dirty="0">
                <a:latin typeface="Calibri" charset="0"/>
              </a:rPr>
              <a:t>Vocabulary V is fixed</a:t>
            </a:r>
          </a:p>
          <a:p>
            <a:pPr lvl="1" eaLnBrk="1" hangingPunct="1">
              <a:lnSpc>
                <a:spcPct val="90000"/>
              </a:lnSpc>
            </a:pPr>
            <a:r>
              <a:rPr lang="en-US" sz="1800" dirty="0">
                <a:latin typeface="Calibri" charset="0"/>
              </a:rPr>
              <a:t>Closed vocabulary task</a:t>
            </a:r>
          </a:p>
          <a:p>
            <a:pPr eaLnBrk="1" hangingPunct="1">
              <a:lnSpc>
                <a:spcPct val="90000"/>
              </a:lnSpc>
            </a:pPr>
            <a:r>
              <a:rPr lang="en-US" sz="2000" dirty="0">
                <a:latin typeface="Calibri" charset="0"/>
              </a:rPr>
              <a:t>Often we don’t know this</a:t>
            </a:r>
          </a:p>
          <a:p>
            <a:pPr lvl="1" eaLnBrk="1" hangingPunct="1">
              <a:lnSpc>
                <a:spcPct val="90000"/>
              </a:lnSpc>
            </a:pPr>
            <a:r>
              <a:rPr lang="en-US" sz="1800" b="1" dirty="0">
                <a:latin typeface="Calibri" charset="0"/>
              </a:rPr>
              <a:t>Out Of Vocabulary</a:t>
            </a:r>
            <a:r>
              <a:rPr lang="en-US" sz="1800" dirty="0">
                <a:latin typeface="Calibri" charset="0"/>
              </a:rPr>
              <a:t> = OOV words</a:t>
            </a:r>
          </a:p>
          <a:p>
            <a:pPr lvl="1" eaLnBrk="1" hangingPunct="1">
              <a:lnSpc>
                <a:spcPct val="90000"/>
              </a:lnSpc>
            </a:pPr>
            <a:r>
              <a:rPr lang="en-US" sz="1800" dirty="0">
                <a:latin typeface="Calibri" charset="0"/>
              </a:rPr>
              <a:t>Open vocabulary task</a:t>
            </a:r>
          </a:p>
          <a:p>
            <a:pPr eaLnBrk="1" hangingPunct="1">
              <a:lnSpc>
                <a:spcPct val="90000"/>
              </a:lnSpc>
            </a:pPr>
            <a:r>
              <a:rPr lang="en-US" sz="2000" dirty="0">
                <a:latin typeface="Calibri" charset="0"/>
              </a:rPr>
              <a:t>Instead: create an unknown word token &lt;UNK&gt;</a:t>
            </a:r>
          </a:p>
          <a:p>
            <a:pPr lvl="1" eaLnBrk="1" hangingPunct="1">
              <a:lnSpc>
                <a:spcPct val="90000"/>
              </a:lnSpc>
            </a:pPr>
            <a:r>
              <a:rPr lang="en-US" sz="1800" dirty="0">
                <a:latin typeface="Calibri" charset="0"/>
              </a:rPr>
              <a:t>Training of &lt;UNK&gt; probabilities</a:t>
            </a:r>
          </a:p>
          <a:p>
            <a:pPr lvl="2" eaLnBrk="1" hangingPunct="1">
              <a:lnSpc>
                <a:spcPct val="90000"/>
              </a:lnSpc>
            </a:pPr>
            <a:r>
              <a:rPr lang="en-US" sz="1600" dirty="0">
                <a:latin typeface="Calibri" charset="0"/>
              </a:rPr>
              <a:t>Create a fixed lexicon L of size V</a:t>
            </a:r>
          </a:p>
          <a:p>
            <a:pPr lvl="2" eaLnBrk="1" hangingPunct="1">
              <a:lnSpc>
                <a:spcPct val="90000"/>
              </a:lnSpc>
            </a:pPr>
            <a:r>
              <a:rPr lang="en-US" sz="1600" dirty="0">
                <a:latin typeface="Calibri" charset="0"/>
              </a:rPr>
              <a:t>At text normalization phase, any training word not in L changed to  &lt;UNK&gt;</a:t>
            </a:r>
          </a:p>
          <a:p>
            <a:pPr lvl="2" eaLnBrk="1" hangingPunct="1">
              <a:lnSpc>
                <a:spcPct val="90000"/>
              </a:lnSpc>
            </a:pPr>
            <a:r>
              <a:rPr lang="en-US" sz="1600" dirty="0">
                <a:latin typeface="Calibri" charset="0"/>
              </a:rPr>
              <a:t>Now we train its probabilities like a normal word</a:t>
            </a:r>
          </a:p>
          <a:p>
            <a:pPr lvl="1" eaLnBrk="1" hangingPunct="1">
              <a:lnSpc>
                <a:spcPct val="90000"/>
              </a:lnSpc>
            </a:pPr>
            <a:r>
              <a:rPr lang="en-US" sz="1800" dirty="0">
                <a:latin typeface="Calibri" charset="0"/>
              </a:rPr>
              <a:t>At decoding time</a:t>
            </a:r>
          </a:p>
          <a:p>
            <a:pPr lvl="2" eaLnBrk="1" hangingPunct="1">
              <a:lnSpc>
                <a:spcPct val="90000"/>
              </a:lnSpc>
            </a:pPr>
            <a:r>
              <a:rPr lang="en-US" sz="1600" dirty="0">
                <a:latin typeface="Calibri" charset="0"/>
              </a:rPr>
              <a:t>If text input: Use UNK probabilities for any word not in training</a:t>
            </a:r>
          </a:p>
        </p:txBody>
      </p:sp>
    </p:spTree>
    <p:extLst>
      <p:ext uri="{BB962C8B-B14F-4D97-AF65-F5344CB8AC3E}">
        <p14:creationId xmlns:p14="http://schemas.microsoft.com/office/powerpoint/2010/main" val="1130994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a:t>Huge web-scale n-grams</a:t>
            </a:r>
            <a:endParaRPr lang="en-US" dirty="0"/>
          </a:p>
        </p:txBody>
      </p:sp>
      <p:sp>
        <p:nvSpPr>
          <p:cNvPr id="88066" name="Rectangle 3"/>
          <p:cNvSpPr>
            <a:spLocks noGrp="1" noChangeArrowheads="1"/>
          </p:cNvSpPr>
          <p:nvPr>
            <p:ph type="body" idx="1"/>
          </p:nvPr>
        </p:nvSpPr>
        <p:spPr>
          <a:xfrm>
            <a:off x="304800" y="1276350"/>
            <a:ext cx="8534400" cy="3333750"/>
          </a:xfrm>
        </p:spPr>
        <p:txBody>
          <a:bodyPr/>
          <a:lstStyle/>
          <a:p>
            <a:pPr>
              <a:lnSpc>
                <a:spcPct val="90000"/>
              </a:lnSpc>
            </a:pPr>
            <a:r>
              <a:rPr lang="en-US" dirty="0"/>
              <a:t>How to deal with, e.g., Google N-gram corpus</a:t>
            </a:r>
          </a:p>
          <a:p>
            <a:pPr>
              <a:lnSpc>
                <a:spcPct val="90000"/>
              </a:lnSpc>
            </a:pPr>
            <a:r>
              <a:rPr lang="en-US" dirty="0"/>
              <a:t>Pruning</a:t>
            </a:r>
          </a:p>
          <a:p>
            <a:pPr lvl="1">
              <a:lnSpc>
                <a:spcPct val="90000"/>
              </a:lnSpc>
            </a:pPr>
            <a:r>
              <a:rPr lang="en-US" dirty="0"/>
              <a:t>Only store N-grams with count &gt; threshold.</a:t>
            </a:r>
          </a:p>
          <a:p>
            <a:pPr lvl="2">
              <a:lnSpc>
                <a:spcPct val="90000"/>
              </a:lnSpc>
            </a:pPr>
            <a:r>
              <a:rPr lang="en-US" dirty="0"/>
              <a:t>Remove singletons of higher-order n-grams</a:t>
            </a:r>
          </a:p>
          <a:p>
            <a:pPr lvl="1">
              <a:lnSpc>
                <a:spcPct val="90000"/>
              </a:lnSpc>
            </a:pPr>
            <a:r>
              <a:rPr lang="en-US" dirty="0"/>
              <a:t>Entropy-based pruning</a:t>
            </a:r>
          </a:p>
          <a:p>
            <a:pPr>
              <a:lnSpc>
                <a:spcPct val="90000"/>
              </a:lnSpc>
            </a:pPr>
            <a:r>
              <a:rPr lang="en-US" dirty="0"/>
              <a:t>Efficiency</a:t>
            </a:r>
          </a:p>
          <a:p>
            <a:pPr lvl="1">
              <a:lnSpc>
                <a:spcPct val="90000"/>
              </a:lnSpc>
            </a:pPr>
            <a:r>
              <a:rPr lang="en-US" dirty="0"/>
              <a:t>Efficient data structures like tries</a:t>
            </a:r>
          </a:p>
          <a:p>
            <a:pPr lvl="1">
              <a:lnSpc>
                <a:spcPct val="90000"/>
              </a:lnSpc>
            </a:pPr>
            <a:r>
              <a:rPr lang="en-US" dirty="0"/>
              <a:t>Bloom filters: approximate language models</a:t>
            </a:r>
          </a:p>
          <a:p>
            <a:pPr lvl="1">
              <a:lnSpc>
                <a:spcPct val="90000"/>
              </a:lnSpc>
            </a:pPr>
            <a:r>
              <a:rPr lang="en-US" dirty="0"/>
              <a:t>Store words as indexes, not strings</a:t>
            </a:r>
          </a:p>
          <a:p>
            <a:pPr lvl="2">
              <a:lnSpc>
                <a:spcPct val="90000"/>
              </a:lnSpc>
            </a:pPr>
            <a:r>
              <a:rPr lang="en-US" dirty="0"/>
              <a:t>Use Huffman coding to fit large numbers of words into two bytes</a:t>
            </a:r>
          </a:p>
          <a:p>
            <a:pPr lvl="1">
              <a:lnSpc>
                <a:spcPct val="90000"/>
              </a:lnSpc>
            </a:pPr>
            <a:r>
              <a:rPr lang="en-US" dirty="0"/>
              <a:t>Quantize probabilities (4-8 bits instead of 8-byte float)</a:t>
            </a:r>
          </a:p>
          <a:p>
            <a:pPr lvl="1"/>
            <a:endParaRPr lang="en-US" dirty="0"/>
          </a:p>
        </p:txBody>
      </p:sp>
    </p:spTree>
    <p:extLst>
      <p:ext uri="{BB962C8B-B14F-4D97-AF65-F5344CB8AC3E}">
        <p14:creationId xmlns:p14="http://schemas.microsoft.com/office/powerpoint/2010/main" val="29209510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2800" dirty="0"/>
              <a:t>“Stupid </a:t>
            </a:r>
            <a:r>
              <a:rPr lang="en-US" sz="2800" dirty="0" err="1"/>
              <a:t>backoff</a:t>
            </a:r>
            <a:r>
              <a:rPr lang="en-US" sz="2800" dirty="0"/>
              <a:t>” (</a:t>
            </a:r>
            <a:r>
              <a:rPr lang="en-US" sz="2800" dirty="0" err="1"/>
              <a:t>Brants</a:t>
            </a:r>
            <a:r>
              <a:rPr lang="en-US" sz="2800" dirty="0"/>
              <a:t> </a:t>
            </a:r>
            <a:r>
              <a:rPr lang="en-US" sz="2800" i="1" dirty="0"/>
              <a:t>et al</a:t>
            </a:r>
            <a:r>
              <a:rPr lang="en-US" sz="2800" dirty="0"/>
              <a:t>. 2007)</a:t>
            </a:r>
          </a:p>
          <a:p>
            <a:r>
              <a:rPr lang="en-US" sz="2800" dirty="0"/>
              <a:t>No discounting, just use relative frequencies </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75</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nvGraphicFramePr>
        <p:xfrm>
          <a:off x="1255713" y="2495550"/>
          <a:ext cx="5861050" cy="1524000"/>
        </p:xfrm>
        <a:graphic>
          <a:graphicData uri="http://schemas.openxmlformats.org/presentationml/2006/ole">
            <mc:AlternateContent xmlns:mc="http://schemas.openxmlformats.org/markup-compatibility/2006">
              <mc:Choice xmlns:v="urn:schemas-microsoft-com:vml" Requires="v">
                <p:oleObj name="Equation" r:id="rId2" imgW="3175000" imgH="825500" progId="Equation.3">
                  <p:embed/>
                </p:oleObj>
              </mc:Choice>
              <mc:Fallback>
                <p:oleObj name="Equation" r:id="rId2" imgW="3175000" imgH="825500" progId="Equation.3">
                  <p:embed/>
                  <p:pic>
                    <p:nvPicPr>
                      <p:cNvPr id="5" name="Object 4"/>
                      <p:cNvPicPr/>
                      <p:nvPr/>
                    </p:nvPicPr>
                    <p:blipFill>
                      <a:blip r:embed="rId3"/>
                      <a:stretch>
                        <a:fillRect/>
                      </a:stretch>
                    </p:blipFill>
                    <p:spPr>
                      <a:xfrm>
                        <a:off x="1255713" y="24955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535113" y="4171950"/>
          <a:ext cx="2106612" cy="742950"/>
        </p:xfrm>
        <a:graphic>
          <a:graphicData uri="http://schemas.openxmlformats.org/presentationml/2006/ole">
            <mc:AlternateContent xmlns:mc="http://schemas.openxmlformats.org/markup-compatibility/2006">
              <mc:Choice xmlns:v="urn:schemas-microsoft-com:vml" Requires="v">
                <p:oleObj name="Equation" r:id="rId4" imgW="1117600" imgH="393700" progId="Equation.3">
                  <p:embed/>
                </p:oleObj>
              </mc:Choice>
              <mc:Fallback>
                <p:oleObj name="Equation" r:id="rId4" imgW="1117600" imgH="393700" progId="Equation.3">
                  <p:embed/>
                  <p:pic>
                    <p:nvPicPr>
                      <p:cNvPr id="6" name="Object 5"/>
                      <p:cNvPicPr/>
                      <p:nvPr/>
                    </p:nvPicPr>
                    <p:blipFill>
                      <a:blip r:embed="rId5"/>
                      <a:stretch>
                        <a:fillRect/>
                      </a:stretch>
                    </p:blipFill>
                    <p:spPr>
                      <a:xfrm>
                        <a:off x="1535113"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3285293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2800" dirty="0"/>
              <a:t>Add-1 smoothing:</a:t>
            </a:r>
          </a:p>
          <a:p>
            <a:pPr lvl="1"/>
            <a:r>
              <a:rPr lang="en-US" sz="2400" dirty="0"/>
              <a:t>OK for text categorization, not for language modeling</a:t>
            </a:r>
          </a:p>
          <a:p>
            <a:r>
              <a:rPr lang="en-US" sz="2800" dirty="0"/>
              <a:t>The most commonly used method:</a:t>
            </a:r>
          </a:p>
          <a:p>
            <a:pPr lvl="1"/>
            <a:r>
              <a:rPr lang="en-US" sz="2400" dirty="0"/>
              <a:t>Extended Interpolated </a:t>
            </a:r>
            <a:r>
              <a:rPr lang="en-US" sz="2400" dirty="0" err="1"/>
              <a:t>Kneser</a:t>
            </a:r>
            <a:r>
              <a:rPr lang="en-US" sz="2400" dirty="0"/>
              <a:t>-Ney</a:t>
            </a:r>
          </a:p>
          <a:p>
            <a:r>
              <a:rPr lang="en-US" sz="2800" dirty="0"/>
              <a:t>For very large N-grams like the Web:</a:t>
            </a:r>
          </a:p>
          <a:p>
            <a:pPr lvl="1"/>
            <a:r>
              <a:rPr lang="en-US" sz="2400" dirty="0"/>
              <a:t>Stupid </a:t>
            </a:r>
            <a:r>
              <a:rPr lang="en-US" sz="2400" dirty="0" err="1"/>
              <a:t>backoff</a:t>
            </a:r>
            <a:endParaRPr lang="en-US" sz="2400" dirty="0"/>
          </a:p>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76</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spTree>
    <p:extLst>
      <p:ext uri="{BB962C8B-B14F-4D97-AF65-F5344CB8AC3E}">
        <p14:creationId xmlns:p14="http://schemas.microsoft.com/office/powerpoint/2010/main" val="1089487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type="body" idx="1"/>
          </p:nvPr>
        </p:nvSpPr>
        <p:spPr>
          <a:xfrm>
            <a:off x="304800" y="1352550"/>
            <a:ext cx="7391400" cy="3505200"/>
          </a:xfrm>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lvl="1" eaLnBrk="1" hangingPunct="1"/>
            <a:endParaRPr lang="en-US" dirty="0">
              <a:latin typeface="Calibri"/>
              <a:ea typeface="ＭＳ Ｐゴシック" charset="0"/>
              <a:cs typeface="Calibri"/>
            </a:endParaRPr>
          </a:p>
          <a:p>
            <a:pPr marL="457200" lvl="1" indent="0" eaLnBrk="1" hangingPunct="1">
              <a:buNone/>
            </a:pPr>
            <a:endParaRPr lang="en-US" dirty="0">
              <a:latin typeface="Calibri"/>
              <a:ea typeface="ＭＳ Ｐゴシック" charset="0"/>
              <a:cs typeface="Calibri"/>
            </a:endParaRPr>
          </a:p>
          <a:p>
            <a:pPr lvl="1" eaLnBrk="1" hangingPunct="1"/>
            <a:r>
              <a:rPr lang="en-US" dirty="0">
                <a:latin typeface="Calibri"/>
                <a:ea typeface="ＭＳ Ｐゴシック" charset="0"/>
                <a:cs typeface="Calibri"/>
              </a:rPr>
              <a:t>These perform very poorly for speech recognition (why?)</a:t>
            </a:r>
            <a:endParaRPr lang="en-US" sz="2400" dirty="0">
              <a:latin typeface="Calibri"/>
              <a:ea typeface="ＭＳ Ｐゴシック" charset="0"/>
              <a:cs typeface="Calibri"/>
            </a:endParaRPr>
          </a:p>
          <a:p>
            <a:pPr marL="0" indent="0" eaLnBrk="1" hangingPunct="1">
              <a:buNone/>
            </a:pPr>
            <a:endParaRPr lang="en-US" sz="1800" dirty="0">
              <a:latin typeface="Calibri"/>
              <a:ea typeface="ＭＳ Ｐゴシック" charset="0"/>
              <a:cs typeface="Calibri"/>
            </a:endParaRPr>
          </a:p>
        </p:txBody>
      </p:sp>
      <p:graphicFrame>
        <p:nvGraphicFramePr>
          <p:cNvPr id="88067" name="Object 2"/>
          <p:cNvGraphicFramePr>
            <a:graphicFrameLocks noChangeAspect="1"/>
          </p:cNvGraphicFramePr>
          <p:nvPr/>
        </p:nvGraphicFramePr>
        <p:xfrm>
          <a:off x="1676400" y="3783169"/>
          <a:ext cx="5245100" cy="617381"/>
        </p:xfrm>
        <a:graphic>
          <a:graphicData uri="http://schemas.openxmlformats.org/presentationml/2006/ole">
            <mc:AlternateContent xmlns:mc="http://schemas.openxmlformats.org/markup-compatibility/2006">
              <mc:Choice xmlns:v="urn:schemas-microsoft-com:vml" Requires="v">
                <p:oleObj name="Equation" r:id="rId3" imgW="3670300" imgH="431800" progId="Equation.3">
                  <p:embed/>
                </p:oleObj>
              </mc:Choice>
              <mc:Fallback>
                <p:oleObj name="Equation" r:id="rId3" imgW="3670300" imgH="431800" progId="Equation.3">
                  <p:embed/>
                  <p:pic>
                    <p:nvPicPr>
                      <p:cNvPr id="88067" name="Object 2"/>
                      <p:cNvPicPr>
                        <a:picLocks noChangeAspect="1" noChangeArrowheads="1"/>
                      </p:cNvPicPr>
                      <p:nvPr/>
                    </p:nvPicPr>
                    <p:blipFill>
                      <a:blip r:embed="rId4"/>
                      <a:srcRect/>
                      <a:stretch>
                        <a:fillRect/>
                      </a:stretch>
                    </p:blipFill>
                    <p:spPr bwMode="auto">
                      <a:xfrm>
                        <a:off x="1676400" y="3783169"/>
                        <a:ext cx="5245100" cy="6173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8526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Interpolation, </a:t>
            </a:r>
            <a:r>
              <a:rPr lang="en-US" sz="3200" dirty="0" err="1">
                <a:solidFill>
                  <a:srgbClr val="A50021"/>
                </a:solidFill>
                <a:latin typeface="Calibri" charset="0"/>
              </a:rPr>
              <a:t>Backoff</a:t>
            </a:r>
            <a:r>
              <a:rPr lang="en-US" sz="3200" dirty="0">
                <a:solidFill>
                  <a:srgbClr val="A50021"/>
                </a:solidFill>
                <a:latin typeface="Calibri" charset="0"/>
              </a:rPr>
              <a:t>, and Web-Scale LMs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dirty="0"/>
            </a:br>
            <a:r>
              <a:rPr lang="en-US" sz="4400" dirty="0"/>
              <a:t>Language Modeling</a:t>
            </a:r>
            <a:endParaRPr sz="4400" dirty="0"/>
          </a:p>
        </p:txBody>
      </p:sp>
    </p:spTree>
    <p:extLst>
      <p:ext uri="{BB962C8B-B14F-4D97-AF65-F5344CB8AC3E}">
        <p14:creationId xmlns:p14="http://schemas.microsoft.com/office/powerpoint/2010/main" val="425744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285750"/>
            <a:ext cx="7467600" cy="742950"/>
          </a:xfrm>
        </p:spPr>
        <p:txBody>
          <a:bodyPr/>
          <a:lstStyle/>
          <a:p>
            <a:pPr eaLnBrk="1" hangingPunct="1"/>
            <a:r>
              <a:rPr lang="en-US"/>
              <a:t>Markov Assumption</a:t>
            </a:r>
          </a:p>
        </p:txBody>
      </p:sp>
      <p:sp>
        <p:nvSpPr>
          <p:cNvPr id="75779" name="Rectangle 3"/>
          <p:cNvSpPr>
            <a:spLocks noGrp="1" noChangeArrowheads="1"/>
          </p:cNvSpPr>
          <p:nvPr>
            <p:ph idx="1"/>
          </p:nvPr>
        </p:nvSpPr>
        <p:spPr/>
        <p:txBody>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eaLnBrk="1" hangingPunct="1"/>
            <a:r>
              <a:rPr lang="en-US" sz="3600" dirty="0">
                <a:latin typeface="Calibri" charset="0"/>
              </a:rPr>
              <a:t>Or maybe</a:t>
            </a: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2"/>
          <p:cNvGraphicFramePr>
            <a:graphicFrameLocks noChangeAspect="1"/>
          </p:cNvGraphicFramePr>
          <p:nvPr/>
        </p:nvGraphicFramePr>
        <p:xfrm>
          <a:off x="457200" y="2471251"/>
          <a:ext cx="7696200" cy="1014899"/>
        </p:xfrm>
        <a:graphic>
          <a:graphicData uri="http://schemas.openxmlformats.org/presentationml/2006/ole">
            <mc:AlternateContent xmlns:mc="http://schemas.openxmlformats.org/markup-compatibility/2006">
              <mc:Choice xmlns:v="urn:schemas-microsoft-com:vml" Requires="v">
                <p:oleObj name="Equation" r:id="rId3" imgW="3187700" imgH="419100" progId="Equation.3">
                  <p:embed/>
                </p:oleObj>
              </mc:Choice>
              <mc:Fallback>
                <p:oleObj name="Equation" r:id="rId3" imgW="3187700" imgH="41910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71251"/>
                        <a:ext cx="7696200" cy="1014899"/>
                      </a:xfrm>
                      <a:prstGeom prst="rect">
                        <a:avLst/>
                      </a:prstGeom>
                      <a:noFill/>
                      <a:effectLst/>
                    </p:spPr>
                  </p:pic>
                </p:oleObj>
              </mc:Fallback>
            </mc:AlternateContent>
          </a:graphicData>
        </a:graphic>
      </p:graphicFrame>
      <p:graphicFrame>
        <p:nvGraphicFramePr>
          <p:cNvPr id="7" name="Object 3"/>
          <p:cNvGraphicFramePr>
            <a:graphicFrameLocks noChangeAspect="1"/>
          </p:cNvGraphicFramePr>
          <p:nvPr/>
        </p:nvGraphicFramePr>
        <p:xfrm>
          <a:off x="228600" y="4182281"/>
          <a:ext cx="8915400" cy="961219"/>
        </p:xfrm>
        <a:graphic>
          <a:graphicData uri="http://schemas.openxmlformats.org/presentationml/2006/ole">
            <mc:AlternateContent xmlns:mc="http://schemas.openxmlformats.org/markup-compatibility/2006">
              <mc:Choice xmlns:v="urn:schemas-microsoft-com:vml" Requires="v">
                <p:oleObj name="Equation" r:id="rId5" imgW="3898900" imgH="419100" progId="Equation.3">
                  <p:embed/>
                </p:oleObj>
              </mc:Choice>
              <mc:Fallback>
                <p:oleObj name="Equation" r:id="rId5" imgW="3898900" imgH="419100" progId="Equation.3">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82281"/>
                        <a:ext cx="8915400" cy="961219"/>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pic>
        <p:nvPicPr>
          <p:cNvPr id="2" name="Picture 1" descr="225px-AAMarkov.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6600" y="133350"/>
            <a:ext cx="1475075" cy="1920875"/>
          </a:xfrm>
          <a:prstGeom prst="rect">
            <a:avLst/>
          </a:prstGeom>
        </p:spPr>
      </p:pic>
      <p:sp>
        <p:nvSpPr>
          <p:cNvPr id="3" name="TextBox 2"/>
          <p:cNvSpPr txBox="1"/>
          <p:nvPr/>
        </p:nvSpPr>
        <p:spPr>
          <a:xfrm>
            <a:off x="7169180" y="1928396"/>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spTree>
    <p:extLst>
      <p:ext uri="{BB962C8B-B14F-4D97-AF65-F5344CB8AC3E}">
        <p14:creationId xmlns:p14="http://schemas.microsoft.com/office/powerpoint/2010/main" val="1043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285750"/>
            <a:ext cx="7467600" cy="742950"/>
          </a:xfrm>
        </p:spPr>
        <p:txBody>
          <a:bodyPr/>
          <a:lstStyle/>
          <a:p>
            <a:pPr eaLnBrk="1" hangingPunct="1"/>
            <a:r>
              <a:rPr lang="en-US" dirty="0"/>
              <a:t>Markov Assumption</a:t>
            </a:r>
          </a:p>
        </p:txBody>
      </p:sp>
      <p:sp>
        <p:nvSpPr>
          <p:cNvPr id="75779" name="Rectangle 3"/>
          <p:cNvSpPr>
            <a:spLocks noGrp="1" noChangeArrowheads="1"/>
          </p:cNvSpPr>
          <p:nvPr>
            <p:ph idx="1"/>
          </p:nvPr>
        </p:nvSpPr>
        <p:spPr/>
        <p:txBody>
          <a:bodyPr/>
          <a:lstStyle/>
          <a:p>
            <a:endParaRPr lang="en-US" sz="3600" dirty="0"/>
          </a:p>
          <a:p>
            <a:endParaRPr lang="en-US" sz="3200" dirty="0"/>
          </a:p>
          <a:p>
            <a:r>
              <a:rPr lang="en-US" sz="3200" dirty="0"/>
              <a:t>In other words, we approximate each component in the product</a:t>
            </a:r>
            <a:endParaRPr lang="en-US" sz="3200" dirty="0">
              <a:latin typeface="Calibri" charset="0"/>
            </a:endParaRPr>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4"/>
          <p:cNvGraphicFramePr>
            <a:graphicFrameLocks noChangeAspect="1"/>
          </p:cNvGraphicFramePr>
          <p:nvPr/>
        </p:nvGraphicFramePr>
        <p:xfrm>
          <a:off x="838200" y="1428750"/>
          <a:ext cx="7104063" cy="1087437"/>
        </p:xfrm>
        <a:graphic>
          <a:graphicData uri="http://schemas.openxmlformats.org/presentationml/2006/ole">
            <mc:AlternateContent xmlns:mc="http://schemas.openxmlformats.org/markup-compatibility/2006">
              <mc:Choice xmlns:v="urn:schemas-microsoft-com:vml" Requires="v">
                <p:oleObj name="Equation" r:id="rId3" imgW="2336800" imgH="355600" progId="Equation.3">
                  <p:embed/>
                </p:oleObj>
              </mc:Choice>
              <mc:Fallback>
                <p:oleObj name="Equation" r:id="rId3" imgW="2336800" imgH="3556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28750"/>
                        <a:ext cx="7104063" cy="108743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539750" y="3790950"/>
          <a:ext cx="8604250" cy="630237"/>
        </p:xfrm>
        <a:graphic>
          <a:graphicData uri="http://schemas.openxmlformats.org/presentationml/2006/ole">
            <mc:AlternateContent xmlns:mc="http://schemas.openxmlformats.org/markup-compatibility/2006">
              <mc:Choice xmlns:v="urn:schemas-microsoft-com:vml" Requires="v">
                <p:oleObj name="Equation" r:id="rId5" imgW="2438400" imgH="177800" progId="Equation.3">
                  <p:embed/>
                </p:oleObj>
              </mc:Choice>
              <mc:Fallback>
                <p:oleObj name="Equation" r:id="rId5" imgW="2438400" imgH="177800" progId="Equation.3">
                  <p:embed/>
                  <p:pic>
                    <p:nvPicPr>
                      <p:cNvPr id="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790950"/>
                        <a:ext cx="8604250" cy="63023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91168901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22300</TotalTime>
  <Words>6328</Words>
  <Application>Microsoft Macintosh PowerPoint</Application>
  <PresentationFormat>On-screen Show (16:9)</PresentationFormat>
  <Paragraphs>669</Paragraphs>
  <Slides>78</Slides>
  <Notes>73</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95" baseType="lpstr">
      <vt:lpstr>Calibri (Headings)</vt:lpstr>
      <vt:lpstr>ＭＳ Ｐゴシック</vt:lpstr>
      <vt:lpstr>NimbusRomNo9L</vt:lpstr>
      <vt:lpstr>Arial</vt:lpstr>
      <vt:lpstr>Calibri</vt:lpstr>
      <vt:lpstr>Calibri Light</vt:lpstr>
      <vt:lpstr>Courier</vt:lpstr>
      <vt:lpstr>Lucida Sans</vt:lpstr>
      <vt:lpstr>Monaco</vt:lpstr>
      <vt:lpstr>Tahoma</vt:lpstr>
      <vt:lpstr>Times</vt:lpstr>
      <vt:lpstr>Times New Roman</vt:lpstr>
      <vt:lpstr>Verdana</vt:lpstr>
      <vt:lpstr>Wingdings</vt:lpstr>
      <vt:lpstr>Retrospect</vt:lpstr>
      <vt:lpstr>NLP-jurafsky</vt:lpstr>
      <vt:lpstr>Equation</vt:lpstr>
      <vt:lpstr> Language Modeling</vt:lpstr>
      <vt:lpstr>Probabilistic Language Models</vt:lpstr>
      <vt:lpstr>Probabilistic Language Modeling</vt:lpstr>
      <vt:lpstr>How to compute P(W)</vt:lpstr>
      <vt:lpstr>Reminder: The Chain Rule</vt:lpstr>
      <vt:lpstr>The Chain Rule applied to compute joint probability of words in sentence</vt:lpstr>
      <vt:lpstr>How to estimate these probabilities</vt:lpstr>
      <vt:lpstr>Markov Assumption</vt:lpstr>
      <vt:lpstr>Markov Assumption</vt:lpstr>
      <vt:lpstr>Simplest case: Unigram model</vt:lpstr>
      <vt:lpstr>Bigram model</vt:lpstr>
      <vt:lpstr>N-gram models</vt:lpstr>
      <vt:lpstr> Language Modeling</vt:lpstr>
      <vt:lpstr>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What kinds of knowledge?</vt:lpstr>
      <vt:lpstr>Practical Issues</vt:lpstr>
      <vt:lpstr>Language Modeling Toolkits</vt:lpstr>
      <vt:lpstr>Google N-Gram Release, August 2006</vt:lpstr>
      <vt:lpstr>Google N-Gram Release</vt:lpstr>
      <vt:lpstr>Google Book N-grams</vt:lpstr>
      <vt:lpstr>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Language Modeling</vt:lpstr>
      <vt:lpstr>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 Language Modeling</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 Language Modeling</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Dan Jurafsky</cp:lastModifiedBy>
  <cp:revision>191</cp:revision>
  <cp:lastPrinted>2024-01-22T06:52:09Z</cp:lastPrinted>
  <dcterms:created xsi:type="dcterms:W3CDTF">2010-04-19T15:31:24Z</dcterms:created>
  <dcterms:modified xsi:type="dcterms:W3CDTF">2024-01-24T16:05:25Z</dcterms:modified>
</cp:coreProperties>
</file>